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86"/>
  </p:notesMasterIdLst>
  <p:handoutMasterIdLst>
    <p:handoutMasterId r:id="rId87"/>
  </p:handoutMasterIdLst>
  <p:sldIdLst>
    <p:sldId id="1473" r:id="rId6"/>
    <p:sldId id="1500" r:id="rId7"/>
    <p:sldId id="1444" r:id="rId8"/>
    <p:sldId id="1367" r:id="rId9"/>
    <p:sldId id="1470" r:id="rId10"/>
    <p:sldId id="1465" r:id="rId11"/>
    <p:sldId id="1466" r:id="rId12"/>
    <p:sldId id="1480" r:id="rId13"/>
    <p:sldId id="1471" r:id="rId14"/>
    <p:sldId id="1504" r:id="rId15"/>
    <p:sldId id="1484" r:id="rId16"/>
    <p:sldId id="1485" r:id="rId17"/>
    <p:sldId id="1486" r:id="rId18"/>
    <p:sldId id="1487" r:id="rId19"/>
    <p:sldId id="1488" r:id="rId20"/>
    <p:sldId id="1489" r:id="rId21"/>
    <p:sldId id="1490" r:id="rId22"/>
    <p:sldId id="1491" r:id="rId23"/>
    <p:sldId id="1492" r:id="rId24"/>
    <p:sldId id="1494" r:id="rId25"/>
    <p:sldId id="1495" r:id="rId26"/>
    <p:sldId id="1496" r:id="rId27"/>
    <p:sldId id="1497" r:id="rId28"/>
    <p:sldId id="1498" r:id="rId29"/>
    <p:sldId id="1499" r:id="rId30"/>
    <p:sldId id="1501" r:id="rId31"/>
    <p:sldId id="1502" r:id="rId32"/>
    <p:sldId id="1503" r:id="rId33"/>
    <p:sldId id="1475" r:id="rId34"/>
    <p:sldId id="1478" r:id="rId35"/>
    <p:sldId id="1461" r:id="rId36"/>
    <p:sldId id="1481" r:id="rId37"/>
    <p:sldId id="1482" r:id="rId38"/>
    <p:sldId id="1483" r:id="rId39"/>
    <p:sldId id="1326" r:id="rId40"/>
    <p:sldId id="1388" r:id="rId41"/>
    <p:sldId id="1409" r:id="rId42"/>
    <p:sldId id="1410" r:id="rId43"/>
    <p:sldId id="1411" r:id="rId44"/>
    <p:sldId id="1412" r:id="rId45"/>
    <p:sldId id="1413" r:id="rId46"/>
    <p:sldId id="1445" r:id="rId47"/>
    <p:sldId id="1446" r:id="rId48"/>
    <p:sldId id="1447" r:id="rId49"/>
    <p:sldId id="1448" r:id="rId50"/>
    <p:sldId id="1449" r:id="rId51"/>
    <p:sldId id="1377" r:id="rId52"/>
    <p:sldId id="1364" r:id="rId53"/>
    <p:sldId id="1323" r:id="rId54"/>
    <p:sldId id="1378" r:id="rId55"/>
    <p:sldId id="1365" r:id="rId56"/>
    <p:sldId id="1370" r:id="rId57"/>
    <p:sldId id="1438" r:id="rId58"/>
    <p:sldId id="1324" r:id="rId59"/>
    <p:sldId id="1325" r:id="rId60"/>
    <p:sldId id="1414" r:id="rId61"/>
    <p:sldId id="1416" r:id="rId62"/>
    <p:sldId id="1417" r:id="rId63"/>
    <p:sldId id="1419" r:id="rId64"/>
    <p:sldId id="1420" r:id="rId65"/>
    <p:sldId id="1421" r:id="rId66"/>
    <p:sldId id="1435" r:id="rId67"/>
    <p:sldId id="1436" r:id="rId68"/>
    <p:sldId id="1423" r:id="rId69"/>
    <p:sldId id="1424" r:id="rId70"/>
    <p:sldId id="1425" r:id="rId71"/>
    <p:sldId id="1426" r:id="rId72"/>
    <p:sldId id="1427" r:id="rId73"/>
    <p:sldId id="1428" r:id="rId74"/>
    <p:sldId id="1429" r:id="rId75"/>
    <p:sldId id="1430" r:id="rId76"/>
    <p:sldId id="1437" r:id="rId77"/>
    <p:sldId id="1431" r:id="rId78"/>
    <p:sldId id="1432" r:id="rId79"/>
    <p:sldId id="1433" r:id="rId80"/>
    <p:sldId id="1434" r:id="rId81"/>
    <p:sldId id="1439" r:id="rId82"/>
    <p:sldId id="1441" r:id="rId83"/>
    <p:sldId id="1442" r:id="rId84"/>
    <p:sldId id="1443" r:id="rId8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Build 2016 Template" id="{D3E95C9D-3DD4-45B7-BFD9-4AE9F68B7B97}">
          <p14:sldIdLst>
            <p14:sldId id="1473"/>
            <p14:sldId id="1500"/>
            <p14:sldId id="1444"/>
            <p14:sldId id="1367"/>
            <p14:sldId id="1470"/>
            <p14:sldId id="1465"/>
            <p14:sldId id="1466"/>
            <p14:sldId id="1480"/>
            <p14:sldId id="1471"/>
            <p14:sldId id="1504"/>
            <p14:sldId id="1484"/>
            <p14:sldId id="1485"/>
            <p14:sldId id="1486"/>
            <p14:sldId id="1487"/>
            <p14:sldId id="1488"/>
            <p14:sldId id="1489"/>
            <p14:sldId id="1490"/>
            <p14:sldId id="1491"/>
            <p14:sldId id="1492"/>
            <p14:sldId id="1494"/>
            <p14:sldId id="1495"/>
            <p14:sldId id="1496"/>
            <p14:sldId id="1497"/>
            <p14:sldId id="1498"/>
            <p14:sldId id="1499"/>
            <p14:sldId id="1501"/>
            <p14:sldId id="1502"/>
            <p14:sldId id="1503"/>
            <p14:sldId id="1475"/>
            <p14:sldId id="1478"/>
            <p14:sldId id="1461"/>
            <p14:sldId id="1481"/>
            <p14:sldId id="1482"/>
            <p14:sldId id="1483"/>
            <p14:sldId id="1326"/>
            <p14:sldId id="1388"/>
            <p14:sldId id="1409"/>
            <p14:sldId id="1410"/>
            <p14:sldId id="1411"/>
            <p14:sldId id="1412"/>
            <p14:sldId id="1413"/>
            <p14:sldId id="1445"/>
            <p14:sldId id="1446"/>
            <p14:sldId id="1447"/>
            <p14:sldId id="1448"/>
            <p14:sldId id="1449"/>
            <p14:sldId id="1377"/>
            <p14:sldId id="1364"/>
            <p14:sldId id="1323"/>
            <p14:sldId id="1378"/>
            <p14:sldId id="1365"/>
            <p14:sldId id="1370"/>
            <p14:sldId id="1438"/>
            <p14:sldId id="1324"/>
            <p14:sldId id="1325"/>
            <p14:sldId id="1414"/>
            <p14:sldId id="1416"/>
            <p14:sldId id="1417"/>
          </p14:sldIdLst>
        </p14:section>
        <p14:section name="Dark Build 2016 Template" id="{BF2050A5-112F-45DA-ADE2-20086B31A042}">
          <p14:sldIdLst>
            <p14:sldId id="1419"/>
            <p14:sldId id="1420"/>
            <p14:sldId id="1421"/>
            <p14:sldId id="1435"/>
            <p14:sldId id="1436"/>
            <p14:sldId id="1423"/>
            <p14:sldId id="1424"/>
            <p14:sldId id="1425"/>
            <p14:sldId id="1426"/>
            <p14:sldId id="1427"/>
            <p14:sldId id="1428"/>
            <p14:sldId id="1429"/>
            <p14:sldId id="1430"/>
            <p14:sldId id="1437"/>
            <p14:sldId id="1431"/>
            <p14:sldId id="1432"/>
            <p14:sldId id="1433"/>
            <p14:sldId id="1434"/>
            <p14:sldId id="1439"/>
            <p14:sldId id="1441"/>
            <p14:sldId id="1442"/>
            <p14:sldId id="14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34" autoAdjust="0"/>
    <p:restoredTop sz="69079" autoAdjust="0"/>
  </p:normalViewPr>
  <p:slideViewPr>
    <p:cSldViewPr>
      <p:cViewPr varScale="1">
        <p:scale>
          <a:sx n="65" d="100"/>
          <a:sy n="65" d="100"/>
        </p:scale>
        <p:origin x="852" y="4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293381696155997E-2"/>
          <c:y val="0"/>
          <c:w val="0.58501467396844697"/>
          <c:h val="0.88213438509245801"/>
        </c:manualLayout>
      </c:layout>
      <c:doughnutChart>
        <c:varyColors val="1"/>
        <c:ser>
          <c:idx val="0"/>
          <c:order val="0"/>
          <c:tx>
            <c:strRef>
              <c:f>Sheet1!$B$1</c:f>
              <c:strCache>
                <c:ptCount val="1"/>
                <c:pt idx="0">
                  <c:v>Series 1</c:v>
                </c:pt>
              </c:strCache>
            </c:strRef>
          </c:tx>
          <c:dPt>
            <c:idx val="0"/>
            <c:bubble3D val="0"/>
            <c:spPr>
              <a:solidFill>
                <a:schemeClr val="accent6"/>
              </a:solidFill>
              <a:ln>
                <a:noFill/>
              </a:ln>
              <a:effectLst/>
            </c:spPr>
            <c:extLst>
              <c:ext xmlns:c16="http://schemas.microsoft.com/office/drawing/2014/chart" uri="{C3380CC4-5D6E-409C-BE32-E72D297353CC}">
                <c16:uniqueId val="{00000001-343C-4E1F-885F-1A45BFAC2E49}"/>
              </c:ext>
            </c:extLst>
          </c:dPt>
          <c:dPt>
            <c:idx val="1"/>
            <c:bubble3D val="0"/>
            <c:spPr>
              <a:solidFill>
                <a:schemeClr val="accent1"/>
              </a:solidFill>
              <a:ln>
                <a:noFill/>
              </a:ln>
              <a:effectLst/>
            </c:spPr>
            <c:extLst>
              <c:ext xmlns:c16="http://schemas.microsoft.com/office/drawing/2014/chart" uri="{C3380CC4-5D6E-409C-BE32-E72D297353CC}">
                <c16:uniqueId val="{00000003-343C-4E1F-885F-1A45BFAC2E49}"/>
              </c:ext>
            </c:extLst>
          </c:dPt>
          <c:dPt>
            <c:idx val="2"/>
            <c:bubble3D val="0"/>
            <c:spPr>
              <a:solidFill>
                <a:schemeClr val="accent4"/>
              </a:solidFill>
              <a:ln>
                <a:noFill/>
              </a:ln>
              <a:effectLst/>
            </c:spPr>
            <c:extLst>
              <c:ext xmlns:c16="http://schemas.microsoft.com/office/drawing/2014/chart" uri="{C3380CC4-5D6E-409C-BE32-E72D297353CC}">
                <c16:uniqueId val="{00000005-343C-4E1F-885F-1A45BFAC2E49}"/>
              </c:ext>
            </c:extLst>
          </c:dPt>
          <c:dPt>
            <c:idx val="3"/>
            <c:bubble3D val="0"/>
            <c:spPr>
              <a:solidFill>
                <a:schemeClr val="accent2"/>
              </a:solidFill>
              <a:ln>
                <a:noFill/>
              </a:ln>
              <a:effectLst/>
            </c:spPr>
            <c:extLst>
              <c:ext xmlns:c16="http://schemas.microsoft.com/office/drawing/2014/chart" uri="{C3380CC4-5D6E-409C-BE32-E72D297353CC}">
                <c16:uniqueId val="{00000007-343C-4E1F-885F-1A45BFAC2E49}"/>
              </c:ext>
            </c:extLst>
          </c:dPt>
          <c:dLbls>
            <c:dLbl>
              <c:idx val="0"/>
              <c:layout>
                <c:manualLayout>
                  <c:x val="0.13734567901234568"/>
                  <c:y val="4.630969187098994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43C-4E1F-885F-1A45BFAC2E49}"/>
                </c:ext>
              </c:extLst>
            </c:dLbl>
            <c:dLbl>
              <c:idx val="1"/>
              <c:layout>
                <c:manualLayout>
                  <c:x val="-0.10030864197530864"/>
                  <c:y val="0.1319826218323213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43C-4E1F-885F-1A45BFAC2E49}"/>
                </c:ext>
              </c:extLst>
            </c:dLbl>
            <c:dLbl>
              <c:idx val="2"/>
              <c:layout>
                <c:manualLayout>
                  <c:x val="-0.10185185185185186"/>
                  <c:y val="6.946453780648450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43C-4E1F-885F-1A45BFAC2E49}"/>
                </c:ext>
              </c:extLst>
            </c:dLbl>
            <c:dLbl>
              <c:idx val="3"/>
              <c:layout>
                <c:manualLayout>
                  <c:x val="-0.12808641975308643"/>
                  <c:y val="-9.49348683355294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343C-4E1F-885F-1A45BFAC2E49}"/>
                </c:ext>
              </c:extLst>
            </c:dLbl>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Q1</c:v>
                </c:pt>
                <c:pt idx="1">
                  <c:v>Q2</c:v>
                </c:pt>
                <c:pt idx="2">
                  <c:v>Q3</c:v>
                </c:pt>
                <c:pt idx="3">
                  <c:v>Q4</c:v>
                </c:pt>
              </c:strCache>
            </c:strRef>
          </c:cat>
          <c:val>
            <c:numRef>
              <c:f>Sheet1!$B$2:$B$5</c:f>
              <c:numCache>
                <c:formatCode>General</c:formatCode>
                <c:ptCount val="4"/>
                <c:pt idx="0">
                  <c:v>0.6</c:v>
                </c:pt>
                <c:pt idx="1">
                  <c:v>0.25</c:v>
                </c:pt>
                <c:pt idx="2">
                  <c:v>0.1</c:v>
                </c:pt>
                <c:pt idx="3">
                  <c:v>0.2</c:v>
                </c:pt>
              </c:numCache>
            </c:numRef>
          </c:val>
          <c:extLst>
            <c:ext xmlns:c16="http://schemas.microsoft.com/office/drawing/2014/chart" uri="{C3380CC4-5D6E-409C-BE32-E72D297353CC}">
              <c16:uniqueId val="{00000008-343C-4E1F-885F-1A45BFAC2E49}"/>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881425976738097"/>
          <c:y val="0.73783869665438195"/>
          <c:w val="0.177293694541374"/>
          <c:h val="0.17182307879616701"/>
        </c:manualLayout>
      </c:layout>
      <c:overlay val="0"/>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800">
          <a:gradFill>
            <a:gsLst>
              <a:gs pos="21239">
                <a:schemeClr val="tx1"/>
              </a:gs>
              <a:gs pos="72000">
                <a:schemeClr val="tx1"/>
              </a:gs>
            </a:gsLst>
            <a:lin ang="5400000" scaled="0"/>
          </a:gra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7.7091960727131328E-2"/>
          <c:y val="0.16235216934941099"/>
          <c:w val="0.74600770389812388"/>
          <c:h val="0.66796875"/>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4.25</c:v>
                </c:pt>
                <c:pt idx="1">
                  <c:v>2.5</c:v>
                </c:pt>
                <c:pt idx="2">
                  <c:v>3.5</c:v>
                </c:pt>
                <c:pt idx="3">
                  <c:v>4.5</c:v>
                </c:pt>
              </c:numCache>
            </c:numRef>
          </c:val>
          <c:extLst>
            <c:ext xmlns:c16="http://schemas.microsoft.com/office/drawing/2014/chart" uri="{C3380CC4-5D6E-409C-BE32-E72D297353CC}">
              <c16:uniqueId val="{00000000-EDDB-473F-B9B2-835C1F4DC01A}"/>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2.2999999999999998</c:v>
                </c:pt>
                <c:pt idx="1">
                  <c:v>4.4000000000000004</c:v>
                </c:pt>
                <c:pt idx="2">
                  <c:v>1.8</c:v>
                </c:pt>
                <c:pt idx="3">
                  <c:v>2.8</c:v>
                </c:pt>
              </c:numCache>
            </c:numRef>
          </c:val>
          <c:extLst>
            <c:ext xmlns:c16="http://schemas.microsoft.com/office/drawing/2014/chart" uri="{C3380CC4-5D6E-409C-BE32-E72D297353CC}">
              <c16:uniqueId val="{00000001-EDDB-473F-B9B2-835C1F4DC01A}"/>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DDB-473F-B9B2-835C1F4DC01A}"/>
            </c:ext>
          </c:extLst>
        </c:ser>
        <c:dLbls>
          <c:showLegendKey val="0"/>
          <c:showVal val="0"/>
          <c:showCatName val="0"/>
          <c:showSerName val="0"/>
          <c:showPercent val="0"/>
          <c:showBubbleSize val="0"/>
        </c:dLbls>
        <c:gapWidth val="120"/>
        <c:axId val="-1196881104"/>
        <c:axId val="-1196888176"/>
      </c:barChart>
      <c:catAx>
        <c:axId val="-1196881104"/>
        <c:scaling>
          <c:orientation val="minMax"/>
        </c:scaling>
        <c:delete val="0"/>
        <c:axPos val="b"/>
        <c:numFmt formatCode="General" sourceLinked="0"/>
        <c:majorTickMark val="out"/>
        <c:minorTickMark val="none"/>
        <c:tickLblPos val="nextTo"/>
        <c:crossAx val="-1196888176"/>
        <c:crosses val="autoZero"/>
        <c:auto val="1"/>
        <c:lblAlgn val="ctr"/>
        <c:lblOffset val="100"/>
        <c:noMultiLvlLbl val="0"/>
      </c:catAx>
      <c:valAx>
        <c:axId val="-1196888176"/>
        <c:scaling>
          <c:orientation val="minMax"/>
          <c:max val="5"/>
        </c:scaling>
        <c:delete val="0"/>
        <c:axPos val="l"/>
        <c:majorGridlines/>
        <c:numFmt formatCode="General" sourceLinked="1"/>
        <c:majorTickMark val="out"/>
        <c:minorTickMark val="none"/>
        <c:tickLblPos val="nextTo"/>
        <c:crossAx val="-1196881104"/>
        <c:crosses val="autoZero"/>
        <c:crossBetween val="between"/>
        <c:minorUnit val="1"/>
      </c:valAx>
    </c:plotArea>
    <c:legend>
      <c:legendPos val="r"/>
      <c:layout>
        <c:manualLayout>
          <c:xMode val="edge"/>
          <c:yMode val="edge"/>
          <c:x val="0.84138135510838907"/>
          <c:y val="0.63329153305528074"/>
          <c:w val="0.15227848255079227"/>
          <c:h val="0.214616328523346"/>
        </c:manualLayout>
      </c:layout>
      <c:overlay val="0"/>
    </c:legend>
    <c:plotVisOnly val="1"/>
    <c:dispBlanksAs val="gap"/>
    <c:showDLblsOverMax val="0"/>
  </c:chart>
  <c:txPr>
    <a:bodyPr/>
    <a:lstStyle/>
    <a:p>
      <a:pPr>
        <a:defRPr sz="1800">
          <a:gradFill>
            <a:gsLst>
              <a:gs pos="24779">
                <a:schemeClr val="tx1"/>
              </a:gs>
              <a:gs pos="55000">
                <a:schemeClr val="tx1"/>
              </a:gs>
            </a:gsLst>
            <a:lin ang="5400000" scaled="0"/>
          </a:gra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293381696155997E-2"/>
          <c:y val="0"/>
          <c:w val="0.58501467396844697"/>
          <c:h val="0.88213438509245801"/>
        </c:manualLayout>
      </c:layout>
      <c:doughnutChart>
        <c:varyColors val="1"/>
        <c:ser>
          <c:idx val="0"/>
          <c:order val="0"/>
          <c:tx>
            <c:strRef>
              <c:f>Sheet1!$B$1</c:f>
              <c:strCache>
                <c:ptCount val="1"/>
                <c:pt idx="0">
                  <c:v>Series 1</c:v>
                </c:pt>
              </c:strCache>
            </c:strRef>
          </c:tx>
          <c:dPt>
            <c:idx val="0"/>
            <c:bubble3D val="0"/>
            <c:spPr>
              <a:solidFill>
                <a:schemeClr val="accent6"/>
              </a:solidFill>
              <a:ln>
                <a:noFill/>
              </a:ln>
              <a:effectLst/>
            </c:spPr>
            <c:extLst>
              <c:ext xmlns:c16="http://schemas.microsoft.com/office/drawing/2014/chart" uri="{C3380CC4-5D6E-409C-BE32-E72D297353CC}">
                <c16:uniqueId val="{00000001-FC69-4F53-BE0A-89A2B0DE58C9}"/>
              </c:ext>
            </c:extLst>
          </c:dPt>
          <c:dPt>
            <c:idx val="1"/>
            <c:bubble3D val="0"/>
            <c:spPr>
              <a:solidFill>
                <a:schemeClr val="accent1"/>
              </a:solidFill>
              <a:ln>
                <a:noFill/>
              </a:ln>
              <a:effectLst/>
            </c:spPr>
            <c:extLst>
              <c:ext xmlns:c16="http://schemas.microsoft.com/office/drawing/2014/chart" uri="{C3380CC4-5D6E-409C-BE32-E72D297353CC}">
                <c16:uniqueId val="{00000003-FC69-4F53-BE0A-89A2B0DE58C9}"/>
              </c:ext>
            </c:extLst>
          </c:dPt>
          <c:dPt>
            <c:idx val="2"/>
            <c:bubble3D val="0"/>
            <c:spPr>
              <a:solidFill>
                <a:schemeClr val="accent4"/>
              </a:solidFill>
              <a:ln>
                <a:noFill/>
              </a:ln>
              <a:effectLst/>
            </c:spPr>
            <c:extLst>
              <c:ext xmlns:c16="http://schemas.microsoft.com/office/drawing/2014/chart" uri="{C3380CC4-5D6E-409C-BE32-E72D297353CC}">
                <c16:uniqueId val="{00000005-FC69-4F53-BE0A-89A2B0DE58C9}"/>
              </c:ext>
            </c:extLst>
          </c:dPt>
          <c:dPt>
            <c:idx val="3"/>
            <c:bubble3D val="0"/>
            <c:spPr>
              <a:solidFill>
                <a:schemeClr val="accent2"/>
              </a:solidFill>
              <a:ln>
                <a:noFill/>
              </a:ln>
              <a:effectLst/>
            </c:spPr>
            <c:extLst>
              <c:ext xmlns:c16="http://schemas.microsoft.com/office/drawing/2014/chart" uri="{C3380CC4-5D6E-409C-BE32-E72D297353CC}">
                <c16:uniqueId val="{00000007-FC69-4F53-BE0A-89A2B0DE58C9}"/>
              </c:ext>
            </c:extLst>
          </c:dPt>
          <c:dLbls>
            <c:dLbl>
              <c:idx val="0"/>
              <c:layout>
                <c:manualLayout>
                  <c:x val="0.13734567901234568"/>
                  <c:y val="4.630969187098994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C69-4F53-BE0A-89A2B0DE58C9}"/>
                </c:ext>
              </c:extLst>
            </c:dLbl>
            <c:dLbl>
              <c:idx val="1"/>
              <c:layout>
                <c:manualLayout>
                  <c:x val="-0.10030864197530864"/>
                  <c:y val="0.1319826218323213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C69-4F53-BE0A-89A2B0DE58C9}"/>
                </c:ext>
              </c:extLst>
            </c:dLbl>
            <c:dLbl>
              <c:idx val="2"/>
              <c:layout>
                <c:manualLayout>
                  <c:x val="-0.10185185185185186"/>
                  <c:y val="6.946453780648450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C69-4F53-BE0A-89A2B0DE58C9}"/>
                </c:ext>
              </c:extLst>
            </c:dLbl>
            <c:dLbl>
              <c:idx val="3"/>
              <c:layout>
                <c:manualLayout>
                  <c:x val="-0.12808641975308643"/>
                  <c:y val="-9.49348683355294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C69-4F53-BE0A-89A2B0DE58C9}"/>
                </c:ext>
              </c:extLst>
            </c:dLbl>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Q1</c:v>
                </c:pt>
                <c:pt idx="1">
                  <c:v>Q2</c:v>
                </c:pt>
                <c:pt idx="2">
                  <c:v>Q3</c:v>
                </c:pt>
                <c:pt idx="3">
                  <c:v>Q4</c:v>
                </c:pt>
              </c:strCache>
            </c:strRef>
          </c:cat>
          <c:val>
            <c:numRef>
              <c:f>Sheet1!$B$2:$B$5</c:f>
              <c:numCache>
                <c:formatCode>General</c:formatCode>
                <c:ptCount val="4"/>
                <c:pt idx="0">
                  <c:v>0.6</c:v>
                </c:pt>
                <c:pt idx="1">
                  <c:v>0.25</c:v>
                </c:pt>
                <c:pt idx="2">
                  <c:v>0.1</c:v>
                </c:pt>
                <c:pt idx="3">
                  <c:v>0.2</c:v>
                </c:pt>
              </c:numCache>
            </c:numRef>
          </c:val>
          <c:extLst>
            <c:ext xmlns:c16="http://schemas.microsoft.com/office/drawing/2014/chart" uri="{C3380CC4-5D6E-409C-BE32-E72D297353CC}">
              <c16:uniqueId val="{00000008-FC69-4F53-BE0A-89A2B0DE58C9}"/>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881425976738097"/>
          <c:y val="0.73783869665438195"/>
          <c:w val="0.177293694541374"/>
          <c:h val="0.17182307879616701"/>
        </c:manualLayout>
      </c:layout>
      <c:overlay val="0"/>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800">
          <a:gradFill>
            <a:gsLst>
              <a:gs pos="21239">
                <a:schemeClr val="tx1"/>
              </a:gs>
              <a:gs pos="72000">
                <a:schemeClr val="tx1"/>
              </a:gs>
            </a:gsLst>
            <a:lin ang="5400000" scaled="0"/>
          </a:gra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7.7091960727131328E-2"/>
          <c:y val="0.16235216934941099"/>
          <c:w val="0.74600770389812388"/>
          <c:h val="0.66796875"/>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4.25</c:v>
                </c:pt>
                <c:pt idx="1">
                  <c:v>2.5</c:v>
                </c:pt>
                <c:pt idx="2">
                  <c:v>3.5</c:v>
                </c:pt>
                <c:pt idx="3">
                  <c:v>4.5</c:v>
                </c:pt>
              </c:numCache>
            </c:numRef>
          </c:val>
          <c:extLst>
            <c:ext xmlns:c16="http://schemas.microsoft.com/office/drawing/2014/chart" uri="{C3380CC4-5D6E-409C-BE32-E72D297353CC}">
              <c16:uniqueId val="{00000000-14AB-44E9-9B1A-96C7D81EED15}"/>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2.2999999999999998</c:v>
                </c:pt>
                <c:pt idx="1">
                  <c:v>4.4000000000000004</c:v>
                </c:pt>
                <c:pt idx="2">
                  <c:v>1.8</c:v>
                </c:pt>
                <c:pt idx="3">
                  <c:v>2.8</c:v>
                </c:pt>
              </c:numCache>
            </c:numRef>
          </c:val>
          <c:extLst>
            <c:ext xmlns:c16="http://schemas.microsoft.com/office/drawing/2014/chart" uri="{C3380CC4-5D6E-409C-BE32-E72D297353CC}">
              <c16:uniqueId val="{00000001-14AB-44E9-9B1A-96C7D81EED15}"/>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4AB-44E9-9B1A-96C7D81EED15}"/>
            </c:ext>
          </c:extLst>
        </c:ser>
        <c:dLbls>
          <c:showLegendKey val="0"/>
          <c:showVal val="0"/>
          <c:showCatName val="0"/>
          <c:showSerName val="0"/>
          <c:showPercent val="0"/>
          <c:showBubbleSize val="0"/>
        </c:dLbls>
        <c:gapWidth val="120"/>
        <c:axId val="-1196888720"/>
        <c:axId val="-1196885456"/>
      </c:barChart>
      <c:catAx>
        <c:axId val="-1196888720"/>
        <c:scaling>
          <c:orientation val="minMax"/>
        </c:scaling>
        <c:delete val="0"/>
        <c:axPos val="b"/>
        <c:numFmt formatCode="General" sourceLinked="0"/>
        <c:majorTickMark val="out"/>
        <c:minorTickMark val="none"/>
        <c:tickLblPos val="nextTo"/>
        <c:crossAx val="-1196885456"/>
        <c:crosses val="autoZero"/>
        <c:auto val="1"/>
        <c:lblAlgn val="ctr"/>
        <c:lblOffset val="100"/>
        <c:noMultiLvlLbl val="0"/>
      </c:catAx>
      <c:valAx>
        <c:axId val="-1196885456"/>
        <c:scaling>
          <c:orientation val="minMax"/>
          <c:max val="5"/>
        </c:scaling>
        <c:delete val="0"/>
        <c:axPos val="l"/>
        <c:majorGridlines/>
        <c:numFmt formatCode="General" sourceLinked="1"/>
        <c:majorTickMark val="out"/>
        <c:minorTickMark val="none"/>
        <c:tickLblPos val="nextTo"/>
        <c:crossAx val="-1196888720"/>
        <c:crosses val="autoZero"/>
        <c:crossBetween val="between"/>
        <c:minorUnit val="1"/>
      </c:valAx>
    </c:plotArea>
    <c:legend>
      <c:legendPos val="r"/>
      <c:layout>
        <c:manualLayout>
          <c:xMode val="edge"/>
          <c:yMode val="edge"/>
          <c:x val="0.84138135510838907"/>
          <c:y val="0.63329153305528074"/>
          <c:w val="0.15227848255079227"/>
          <c:h val="0.214616328523346"/>
        </c:manualLayout>
      </c:layout>
      <c:overlay val="0"/>
    </c:legend>
    <c:plotVisOnly val="1"/>
    <c:dispBlanksAs val="gap"/>
    <c:showDLblsOverMax val="0"/>
  </c:chart>
  <c:txPr>
    <a:bodyPr/>
    <a:lstStyle/>
    <a:p>
      <a:pPr>
        <a:defRPr sz="1800">
          <a:gradFill>
            <a:gsLst>
              <a:gs pos="24779">
                <a:schemeClr val="tx1"/>
              </a:gs>
              <a:gs pos="55000">
                <a:schemeClr val="tx1"/>
              </a:gs>
            </a:gsLst>
            <a:lin ang="5400000" scaled="0"/>
          </a:gra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3/16/2016 7:00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3/16/2016 7:00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those world-wide</a:t>
            </a:r>
            <a:r>
              <a:rPr lang="en-US" baseline="0" dirty="0"/>
              <a:t> locations, Azure IoT Suite will support on-premises and hybrid deployments.</a:t>
            </a:r>
            <a:r>
              <a:rPr lang="en-US" dirty="0"/>
              <a: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7:00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2109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Azure is proven in the Enterprise, with some of the largest partners in the world building solutions on it.</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7:00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120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and privacy are especially important with IoT. Not only do we have great security with Windows on the client, but that</a:t>
            </a:r>
            <a:r>
              <a:rPr lang="en-US" baseline="0" dirty="0"/>
              <a:t> security is end-to-end, all the way up to the cloud.</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7:00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16374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a:t>
            </a:r>
            <a:r>
              <a:rPr lang="en-US" baseline="0" dirty="0"/>
              <a:t> </a:t>
            </a:r>
            <a:r>
              <a:rPr lang="en-US" baseline="0" dirty="0" err="1"/>
              <a:t>servies</a:t>
            </a:r>
            <a:r>
              <a:rPr lang="en-US" baseline="0" dirty="0"/>
              <a:t> like Stream Analytics and Machine Learning, you can analyze and make decisions based on your IoT data.</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7:00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665809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IoT includes both secure connectivity for your devices, as well as remote management for heterogeneous devices. We love Windows, but we also love Linux</a:t>
            </a:r>
            <a:r>
              <a:rPr lang="en-US" baseline="0" dirty="0"/>
              <a:t> and on-the-metal microcontroller devices.</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7:00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5137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Azure supports all of your devices. To make it easy to understand which devices have the best support for Azure IoT, we have a certification program.</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7:00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55012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IoT Suite brings together everything needed for IoT in the cloud, and works with the devices you have to build a complete IoT solution.”</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7:00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917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7134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9192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7:00 PM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6474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7:00 PM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784859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“One of the Azure IoT Suite applications is Remote monitoring.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In today’s labs, we’ll use some of the common components of Azure IoT, such as IoT Hub and Stream Analytics to build out a basic IoT portal for sensor monitoring. In other labs at Build 2016, you can learn how to use more of the data services, or machine learning, to make intelligent decisions based on the data.”</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979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20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most of you will also participate in the Azure parts of this series, we’re using an</a:t>
            </a:r>
            <a:r>
              <a:rPr lang="en-US" baseline="0" dirty="0"/>
              <a:t> integrated sensor HAT-like (Hardware Attached on Top) board from GHI</a:t>
            </a:r>
          </a:p>
          <a:p>
            <a:endParaRPr lang="en-US" baseline="0" dirty="0"/>
          </a:p>
          <a:p>
            <a:r>
              <a:rPr lang="en-US" baseline="0" dirty="0"/>
              <a:t>This board was developed especially for Azure labs and simplifies connectivity to sensors in a way that lets you focus on Azure. It includes libraries which abstract away the underlying IO, much like you would have if you coded for a shield on an Arduino.”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5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in follow-on lab modules.”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84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most of you will also participate in the Azure parts of this series, we’re using an</a:t>
            </a:r>
            <a:r>
              <a:rPr lang="en-US" baseline="0" dirty="0"/>
              <a:t> integrated sensor HAT-like (Hardware Attached on Top) board from GHI</a:t>
            </a:r>
          </a:p>
          <a:p>
            <a:endParaRPr lang="en-US" baseline="0" dirty="0"/>
          </a:p>
          <a:p>
            <a:r>
              <a:rPr lang="en-US" baseline="0" dirty="0"/>
              <a:t>This board was developed especially for Azure labs and simplifies connectivity to sensors in a way that lets you focus on Azure. It includes libraries which abstract away the underlying IO, much like you would have if you coded for a shield on an Arduino.”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677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88887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0206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742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“Moore’s law tells us that computers are</a:t>
            </a:r>
            <a:r>
              <a:rPr lang="en-US" sz="900" b="0" i="0" kern="1200" baseline="0" dirty="0">
                <a:solidFill>
                  <a:schemeClr val="tx1"/>
                </a:solidFill>
                <a:effectLst/>
                <a:latin typeface="Segoe UI Light" pitchFamily="34" charset="0"/>
                <a:ea typeface="+mn-ea"/>
                <a:cs typeface="+mn-cs"/>
              </a:rPr>
              <a:t> still getting more powerful. </a:t>
            </a:r>
            <a:r>
              <a:rPr lang="en-US" sz="900" b="0" i="0" kern="1200" baseline="0" dirty="0" err="1">
                <a:solidFill>
                  <a:schemeClr val="tx1"/>
                </a:solidFill>
                <a:effectLst/>
                <a:latin typeface="Segoe UI Light" pitchFamily="34" charset="0"/>
                <a:ea typeface="+mn-ea"/>
                <a:cs typeface="+mn-cs"/>
              </a:rPr>
              <a:t>Koomey’s</a:t>
            </a:r>
            <a:r>
              <a:rPr lang="en-US" sz="900" b="0" i="0" kern="1200" baseline="0" dirty="0">
                <a:solidFill>
                  <a:schemeClr val="tx1"/>
                </a:solidFill>
                <a:effectLst/>
                <a:latin typeface="Segoe UI Light" pitchFamily="34" charset="0"/>
                <a:ea typeface="+mn-ea"/>
                <a:cs typeface="+mn-cs"/>
              </a:rPr>
              <a:t> law tells us that they also require a lot less power than they did in the past. And Metcalf’s law observes that computers are more valuable when they are more connected. All of these things apply directly to, and in fact enable, IoT.”</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Reference:</a:t>
            </a:r>
          </a:p>
          <a:p>
            <a:r>
              <a:rPr lang="en-US" sz="900" b="0" i="0" kern="1200" dirty="0">
                <a:solidFill>
                  <a:schemeClr val="tx1"/>
                </a:solidFill>
                <a:effectLst/>
                <a:latin typeface="Segoe UI Light" pitchFamily="34" charset="0"/>
                <a:ea typeface="+mn-ea"/>
                <a:cs typeface="+mn-cs"/>
              </a:rPr>
              <a:t>The graphs are illustrations,</a:t>
            </a:r>
            <a:r>
              <a:rPr lang="en-US" sz="900" b="0" i="0" kern="1200" baseline="0" dirty="0">
                <a:solidFill>
                  <a:schemeClr val="tx1"/>
                </a:solidFill>
                <a:effectLst/>
                <a:latin typeface="Segoe UI Light" pitchFamily="34" charset="0"/>
                <a:ea typeface="+mn-ea"/>
                <a:cs typeface="+mn-cs"/>
              </a:rPr>
              <a:t> not exact values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Moore's law</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is the observation that the number of </a:t>
            </a:r>
            <a:r>
              <a:rPr lang="en-US" sz="900" b="0" i="0" u="none" strike="noStrike" kern="1200" dirty="0">
                <a:solidFill>
                  <a:schemeClr val="tx1"/>
                </a:solidFill>
                <a:effectLst/>
                <a:latin typeface="Segoe UI Light" pitchFamily="34" charset="0"/>
                <a:ea typeface="+mn-ea"/>
                <a:cs typeface="+mn-cs"/>
              </a:rPr>
              <a:t>transistors</a:t>
            </a:r>
            <a:r>
              <a:rPr lang="en-US" sz="900" b="0" i="0" kern="1200" dirty="0">
                <a:solidFill>
                  <a:schemeClr val="tx1"/>
                </a:solidFill>
                <a:effectLst/>
                <a:latin typeface="Segoe UI Light" pitchFamily="34" charset="0"/>
                <a:ea typeface="+mn-ea"/>
                <a:cs typeface="+mn-cs"/>
              </a:rPr>
              <a:t> in a dense </a:t>
            </a:r>
            <a:r>
              <a:rPr lang="en-US" sz="900" b="0" i="0" u="none" strike="noStrike" kern="1200" dirty="0">
                <a:solidFill>
                  <a:schemeClr val="tx1"/>
                </a:solidFill>
                <a:effectLst/>
                <a:latin typeface="Segoe UI Light" pitchFamily="34" charset="0"/>
                <a:ea typeface="+mn-ea"/>
                <a:cs typeface="+mn-cs"/>
              </a:rPr>
              <a:t>integrated circuit</a:t>
            </a:r>
            <a:r>
              <a:rPr lang="en-US" sz="900" b="0" i="0" kern="1200" dirty="0">
                <a:solidFill>
                  <a:schemeClr val="tx1"/>
                </a:solidFill>
                <a:effectLst/>
                <a:latin typeface="Segoe UI Light" pitchFamily="34" charset="0"/>
                <a:ea typeface="+mn-ea"/>
                <a:cs typeface="+mn-cs"/>
              </a:rPr>
              <a:t> doubles approximately every two years.</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Metcalfe's law</a:t>
            </a:r>
            <a:r>
              <a:rPr lang="en-US" sz="900" b="0" i="0" kern="1200" dirty="0">
                <a:solidFill>
                  <a:schemeClr val="tx1"/>
                </a:solidFill>
                <a:effectLst/>
                <a:latin typeface="Segoe UI Light" pitchFamily="34" charset="0"/>
                <a:ea typeface="+mn-ea"/>
                <a:cs typeface="+mn-cs"/>
              </a:rPr>
              <a:t> states that the value of a </a:t>
            </a:r>
            <a:r>
              <a:rPr lang="en-US" sz="900" b="0" i="0" u="none" strike="noStrike" kern="1200" dirty="0">
                <a:solidFill>
                  <a:schemeClr val="tx1"/>
                </a:solidFill>
                <a:effectLst/>
                <a:latin typeface="Segoe UI Light" pitchFamily="34" charset="0"/>
                <a:ea typeface="+mn-ea"/>
                <a:cs typeface="+mn-cs"/>
              </a:rPr>
              <a:t>telecommunications network</a:t>
            </a:r>
            <a:r>
              <a:rPr lang="en-US" sz="900" b="0" i="0" kern="1200" dirty="0">
                <a:solidFill>
                  <a:schemeClr val="tx1"/>
                </a:solidFill>
                <a:effectLst/>
                <a:latin typeface="Segoe UI Light" pitchFamily="34" charset="0"/>
                <a:ea typeface="+mn-ea"/>
                <a:cs typeface="+mn-cs"/>
              </a:rPr>
              <a:t> is </a:t>
            </a:r>
            <a:r>
              <a:rPr lang="en-US" sz="900" b="0" i="0" u="none" strike="noStrike" kern="1200" dirty="0">
                <a:solidFill>
                  <a:schemeClr val="tx1"/>
                </a:solidFill>
                <a:effectLst/>
                <a:latin typeface="Segoe UI Light" pitchFamily="34" charset="0"/>
                <a:ea typeface="+mn-ea"/>
                <a:cs typeface="+mn-cs"/>
              </a:rPr>
              <a:t>proportional to the square</a:t>
            </a:r>
            <a:r>
              <a:rPr lang="en-US" sz="900" b="0" i="0" kern="1200" dirty="0">
                <a:solidFill>
                  <a:schemeClr val="tx1"/>
                </a:solidFill>
                <a:effectLst/>
                <a:latin typeface="Segoe UI Light" pitchFamily="34" charset="0"/>
                <a:ea typeface="+mn-ea"/>
                <a:cs typeface="+mn-cs"/>
              </a:rPr>
              <a:t> of the number of connected users of the system (</a:t>
            </a:r>
            <a:r>
              <a:rPr lang="en-US" sz="900" b="0" i="1" kern="1200" dirty="0">
                <a:solidFill>
                  <a:schemeClr val="tx1"/>
                </a:solidFill>
                <a:effectLst/>
                <a:latin typeface="Segoe UI Light" pitchFamily="34" charset="0"/>
                <a:ea typeface="+mn-ea"/>
                <a:cs typeface="+mn-cs"/>
              </a:rPr>
              <a:t>n</a:t>
            </a:r>
            <a:r>
              <a:rPr lang="en-US" sz="900" b="0" i="0"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kern="1200" dirty="0" err="1">
                <a:solidFill>
                  <a:schemeClr val="tx1"/>
                </a:solidFill>
                <a:effectLst/>
                <a:latin typeface="Segoe UI Light" pitchFamily="34" charset="0"/>
                <a:ea typeface="+mn-ea"/>
                <a:cs typeface="+mn-cs"/>
              </a:rPr>
              <a:t>Koomey’s</a:t>
            </a:r>
            <a:r>
              <a:rPr lang="en-US" sz="900" b="1" i="0" kern="1200" dirty="0">
                <a:solidFill>
                  <a:schemeClr val="tx1"/>
                </a:solidFill>
                <a:effectLst/>
                <a:latin typeface="Segoe UI Light" pitchFamily="34" charset="0"/>
                <a:ea typeface="+mn-ea"/>
                <a:cs typeface="+mn-cs"/>
              </a:rPr>
              <a:t> law</a:t>
            </a:r>
            <a:r>
              <a:rPr lang="en-US" sz="900" b="0" i="0" kern="1200" dirty="0">
                <a:solidFill>
                  <a:schemeClr val="tx1"/>
                </a:solidFill>
                <a:effectLst/>
                <a:latin typeface="Segoe UI Light" pitchFamily="34" charset="0"/>
                <a:ea typeface="+mn-ea"/>
                <a:cs typeface="+mn-cs"/>
              </a:rPr>
              <a:t> describes a long-term trend in the </a:t>
            </a:r>
            <a:r>
              <a:rPr lang="en-US" sz="900" b="0" i="0" u="none" strike="noStrike" kern="1200" dirty="0">
                <a:solidFill>
                  <a:schemeClr val="tx1"/>
                </a:solidFill>
                <a:effectLst/>
                <a:latin typeface="Segoe UI Light" pitchFamily="34" charset="0"/>
                <a:ea typeface="+mn-ea"/>
                <a:cs typeface="+mn-cs"/>
              </a:rPr>
              <a:t>history of computing hardware</a:t>
            </a:r>
            <a:r>
              <a:rPr lang="en-US" sz="900" b="0" i="0" kern="1200" dirty="0">
                <a:solidFill>
                  <a:schemeClr val="tx1"/>
                </a:solidFill>
                <a:effectLst/>
                <a:latin typeface="Segoe UI Light" pitchFamily="34" charset="0"/>
                <a:ea typeface="+mn-ea"/>
                <a:cs typeface="+mn-cs"/>
              </a:rPr>
              <a:t>. The number of computations per </a:t>
            </a:r>
            <a:r>
              <a:rPr lang="en-US" sz="900" b="0" i="0" u="none" strike="noStrike" kern="1200" dirty="0">
                <a:solidFill>
                  <a:schemeClr val="tx1"/>
                </a:solidFill>
                <a:effectLst/>
                <a:latin typeface="Segoe UI Light" pitchFamily="34" charset="0"/>
                <a:ea typeface="+mn-ea"/>
                <a:cs typeface="+mn-cs"/>
              </a:rPr>
              <a:t>joule</a:t>
            </a:r>
            <a:r>
              <a:rPr lang="en-US" sz="900" b="0" i="0" kern="1200" dirty="0">
                <a:solidFill>
                  <a:schemeClr val="tx1"/>
                </a:solidFill>
                <a:effectLst/>
                <a:latin typeface="Segoe UI Light" pitchFamily="34" charset="0"/>
                <a:ea typeface="+mn-ea"/>
                <a:cs typeface="+mn-cs"/>
              </a:rPr>
              <a:t> of energy dissipated has been doubling approximately every 1.57 years. This trend has been remarkably stable since the 1950s (</a:t>
            </a:r>
            <a:r>
              <a:rPr lang="en-US" sz="900" b="0" i="1" u="none" strike="noStrike" kern="1200" dirty="0">
                <a:solidFill>
                  <a:schemeClr val="tx1"/>
                </a:solidFill>
                <a:effectLst/>
                <a:latin typeface="Segoe UI Light" pitchFamily="34" charset="0"/>
                <a:ea typeface="+mn-ea"/>
                <a:cs typeface="+mn-cs"/>
              </a:rPr>
              <a:t>R</a:t>
            </a:r>
            <a:r>
              <a:rPr lang="en-US" sz="900" b="0" i="0" u="none" strike="noStrike"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of over 98%) and has actually been somewhat faster than </a:t>
            </a:r>
            <a:r>
              <a:rPr lang="en-US" sz="900" b="0" i="0" u="none" strike="noStrike" kern="1200" dirty="0">
                <a:solidFill>
                  <a:schemeClr val="tx1"/>
                </a:solidFill>
                <a:effectLst/>
                <a:latin typeface="Segoe UI Light" pitchFamily="34" charset="0"/>
                <a:ea typeface="+mn-ea"/>
                <a:cs typeface="+mn-cs"/>
              </a:rPr>
              <a:t>Moore’s law</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Jonathan </a:t>
            </a:r>
            <a:r>
              <a:rPr lang="en-US" sz="900" b="0" i="0" u="none" strike="noStrike" kern="1200" dirty="0" err="1">
                <a:solidFill>
                  <a:schemeClr val="tx1"/>
                </a:solidFill>
                <a:effectLst/>
                <a:latin typeface="Segoe UI Light" pitchFamily="34" charset="0"/>
                <a:ea typeface="+mn-ea"/>
                <a:cs typeface="+mn-cs"/>
              </a:rPr>
              <a:t>Koomey</a:t>
            </a:r>
            <a:r>
              <a:rPr lang="en-US" sz="900" b="0" i="0" kern="1200" dirty="0">
                <a:solidFill>
                  <a:schemeClr val="tx1"/>
                </a:solidFill>
                <a:effectLst/>
                <a:latin typeface="Segoe UI Light" pitchFamily="34" charset="0"/>
                <a:ea typeface="+mn-ea"/>
                <a:cs typeface="+mn-cs"/>
              </a:rPr>
              <a:t> articulated the trend as follows: "at a fixed computing load, the amount of battery you need will fall by a factor of two every year and a half."</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444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909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in</a:t>
            </a:r>
            <a:r>
              <a:rPr lang="en-US" baseline="0" dirty="0"/>
              <a:t> the last 5 minutes of the event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025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3/16/2016 7:00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483740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061418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3/16/2016 7:00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8835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3/16/2016 7:00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94817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t>3/16/2016 7:00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41</a:t>
            </a:fld>
            <a:endParaRPr lang="en-US" dirty="0"/>
          </a:p>
        </p:txBody>
      </p:sp>
    </p:spTree>
    <p:extLst>
      <p:ext uri="{BB962C8B-B14F-4D97-AF65-F5344CB8AC3E}">
        <p14:creationId xmlns:p14="http://schemas.microsoft.com/office/powerpoint/2010/main" val="2678798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247001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developer type photo.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is gaining momentum. Back</a:t>
            </a:r>
            <a:r>
              <a:rPr lang="en-US" baseline="0" dirty="0"/>
              <a:t> just a few years ago, the uses for IoT were pretty limited. Mostly smart embedded devices doing PC-like things, as well as many of the scenarios carried over from decades of embedded computing.”</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19002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E43B0448-36A8-43CB-A041-FFAB3DD1409A}" type="datetime8">
              <a:rPr lang="en-US" smtClean="0">
                <a:solidFill>
                  <a:prstClr val="black"/>
                </a:solidFill>
              </a:rPr>
              <a:pPr/>
              <a:t>3/16/2016 7:00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2385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431190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text</a:t>
            </a:r>
            <a:r>
              <a:rPr lang="en-US" baseline="0" dirty="0"/>
              <a:t> black in master.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753573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3/16/2016 7:00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795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3/16/2016 7:00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039286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Update phone image</a:t>
            </a:r>
            <a:r>
              <a:rPr lang="en-US" baseline="0" dirty="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3551786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latin typeface="Segoe"/>
              </a:rPr>
              <a:t>Speakers: </a:t>
            </a:r>
            <a:r>
              <a:rPr lang="en-US" dirty="0">
                <a:latin typeface="Segoe"/>
              </a:rPr>
              <a:t>Please note this slide will be updated with your session’s QR code during the scrub process which</a:t>
            </a:r>
            <a:r>
              <a:rPr lang="en-US" baseline="0" dirty="0">
                <a:latin typeface="Segoe"/>
              </a:rPr>
              <a:t> is </a:t>
            </a:r>
            <a:r>
              <a:rPr lang="en-US" dirty="0">
                <a:latin typeface="Segoe"/>
              </a:rPr>
              <a:t>outlined</a:t>
            </a:r>
            <a:r>
              <a:rPr lang="en-US" baseline="0" dirty="0">
                <a:latin typeface="Segoe"/>
              </a:rPr>
              <a:t> on side 3. Attendees can scan the QR code for access to your session’s </a:t>
            </a:r>
            <a:r>
              <a:rPr lang="en-US" baseline="0" dirty="0" err="1">
                <a:latin typeface="Segoe"/>
              </a:rPr>
              <a:t>eval</a:t>
            </a:r>
            <a:r>
              <a:rPr lang="en-US" baseline="0" dirty="0">
                <a:latin typeface="Segoe"/>
              </a:rPr>
              <a:t>.</a:t>
            </a:r>
            <a:endParaRPr lang="en-US" dirty="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546868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722721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044409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062432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seeing IoT everywhere,</a:t>
            </a:r>
            <a:r>
              <a:rPr lang="en-US" baseline="0" dirty="0"/>
              <a:t> with devices that are smarter because they are both more powerful and more connected.”</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53088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3/16/2016 7:00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249818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solidFill>
                  <a:prstClr val="black"/>
                </a:solidFill>
              </a:rPr>
              <a:pPr/>
              <a:t>3/16/2016 7:00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069815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5929598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developer type photo.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363897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860257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text</a:t>
            </a:r>
            <a:r>
              <a:rPr lang="en-US" baseline="0" dirty="0"/>
              <a:t> black in master.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3/16/2016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4122738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3/16/2016 7:00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6135291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3/16/2016 7:00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44516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Update phone image</a:t>
            </a:r>
            <a:r>
              <a:rPr lang="en-US" baseline="0" dirty="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489916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latin typeface="Segoe"/>
              </a:rPr>
              <a:t>Speakers: </a:t>
            </a:r>
            <a:r>
              <a:rPr lang="en-US" dirty="0">
                <a:latin typeface="Segoe"/>
              </a:rPr>
              <a:t>Please note this slide will be updated with your session’s QR code during the scrub process which</a:t>
            </a:r>
            <a:r>
              <a:rPr lang="en-US" baseline="0" dirty="0">
                <a:latin typeface="Segoe"/>
              </a:rPr>
              <a:t> is </a:t>
            </a:r>
            <a:r>
              <a:rPr lang="en-US" dirty="0">
                <a:latin typeface="Segoe"/>
              </a:rPr>
              <a:t>outlined</a:t>
            </a:r>
            <a:r>
              <a:rPr lang="en-US" baseline="0" dirty="0">
                <a:latin typeface="Segoe"/>
              </a:rPr>
              <a:t> on side 3. Attendees can scan the QR code for access to your session’s </a:t>
            </a:r>
            <a:r>
              <a:rPr lang="en-US" baseline="0" dirty="0" err="1">
                <a:latin typeface="Segoe"/>
              </a:rPr>
              <a:t>eval</a:t>
            </a:r>
            <a:r>
              <a:rPr lang="en-US" baseline="0" dirty="0">
                <a:latin typeface="Segoe"/>
              </a:rPr>
              <a:t>.</a:t>
            </a:r>
            <a:endParaRPr lang="en-US" dirty="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922900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“Today, you</a:t>
            </a:r>
            <a:r>
              <a:rPr lang="en-IN" baseline="0" dirty="0"/>
              <a:t> can buy a very powerful device for $35 or less, connect it to services like Azure, develop for it using commercial-grade tools like Visual Studio, and save your company, or your clients, a ton of money due to the intelligence gained and automation performed.”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603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Dark gray background.</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3/16/2016 7:00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5564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IoT all-up, now let’s talk</a:t>
            </a:r>
            <a:r>
              <a:rPr lang="en-US" baseline="0" dirty="0"/>
              <a:t> about Microsoft Azure’s implementation”</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7:19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6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Microsoft Azure and, our support from partners, you can use the power of IoT to improve the efficiency</a:t>
            </a:r>
            <a:r>
              <a:rPr lang="en-US" baseline="0" dirty="0"/>
              <a:t> of your business.”</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7:00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6131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is supported by 1.4</a:t>
            </a:r>
            <a:r>
              <a:rPr lang="en-US" baseline="0" dirty="0"/>
              <a:t> million miles of fiber and 28 regions around the world. We have the fastest storage in the public cloud.</a:t>
            </a:r>
            <a:r>
              <a:rPr lang="en-US" dirty="0"/>
              <a:t>”</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7:00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02220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93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85363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4521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 id="2147484342" r:id="rId25"/>
    <p:sldLayoutId id="2147484343" r:id="rId26"/>
    <p:sldLayoutId id="2147484344"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16.emf"/><Relationship Id="rId11" Type="http://schemas.openxmlformats.org/officeDocument/2006/relationships/image" Target="../media/image121.png"/><Relationship Id="rId5" Type="http://schemas.openxmlformats.org/officeDocument/2006/relationships/image" Target="../media/image115.emf"/><Relationship Id="rId10" Type="http://schemas.openxmlformats.org/officeDocument/2006/relationships/image" Target="../media/image120.jpeg"/><Relationship Id="rId4" Type="http://schemas.openxmlformats.org/officeDocument/2006/relationships/image" Target="../media/image114.emf"/><Relationship Id="rId9" Type="http://schemas.openxmlformats.org/officeDocument/2006/relationships/image" Target="../media/image119.png"/></Relationships>
</file>

<file path=ppt/slides/_rels/slide1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22.png"/><Relationship Id="rId4" Type="http://schemas.openxmlformats.org/officeDocument/2006/relationships/image" Target="../media/image114.emf"/></Relationships>
</file>

<file path=ppt/slides/_rels/slide13.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123.emf"/><Relationship Id="rId5" Type="http://schemas.openxmlformats.org/officeDocument/2006/relationships/image" Target="../media/image117.emf"/><Relationship Id="rId4" Type="http://schemas.openxmlformats.org/officeDocument/2006/relationships/image" Target="../media/image114.emf"/></Relationships>
</file>

<file path=ppt/slides/_rels/slide14.xml.rels><?xml version="1.0" encoding="UTF-8" standalone="yes"?>
<Relationships xmlns="http://schemas.openxmlformats.org/package/2006/relationships"><Relationship Id="rId13" Type="http://schemas.openxmlformats.org/officeDocument/2006/relationships/image" Target="../media/image128.jpeg"/><Relationship Id="rId18" Type="http://schemas.openxmlformats.org/officeDocument/2006/relationships/image" Target="../media/image133.png"/><Relationship Id="rId26" Type="http://schemas.openxmlformats.org/officeDocument/2006/relationships/image" Target="../media/image141.png"/><Relationship Id="rId39" Type="http://schemas.openxmlformats.org/officeDocument/2006/relationships/image" Target="../media/image154.png"/><Relationship Id="rId21" Type="http://schemas.openxmlformats.org/officeDocument/2006/relationships/image" Target="../media/image136.png"/><Relationship Id="rId34" Type="http://schemas.openxmlformats.org/officeDocument/2006/relationships/image" Target="../media/image149.jpeg"/><Relationship Id="rId42" Type="http://schemas.openxmlformats.org/officeDocument/2006/relationships/image" Target="../media/image157.jpeg"/><Relationship Id="rId47" Type="http://schemas.openxmlformats.org/officeDocument/2006/relationships/image" Target="../media/image162.jpeg"/><Relationship Id="rId50" Type="http://schemas.openxmlformats.org/officeDocument/2006/relationships/image" Target="../media/image164.jpeg"/><Relationship Id="rId55" Type="http://schemas.openxmlformats.org/officeDocument/2006/relationships/image" Target="../media/image168.png"/><Relationship Id="rId7" Type="http://schemas.openxmlformats.org/officeDocument/2006/relationships/image" Target="../media/image125.jpeg"/><Relationship Id="rId12" Type="http://schemas.openxmlformats.org/officeDocument/2006/relationships/hyperlink" Target="http://www.bing.com/images/search?q=abb+logo&amp;id=EF653A72C06E632F890E1CB5C0A4D079DAB93C29&amp;FORM=IQFRBA" TargetMode="External"/><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jpeg"/><Relationship Id="rId38" Type="http://schemas.openxmlformats.org/officeDocument/2006/relationships/image" Target="../media/image153.png"/><Relationship Id="rId46" Type="http://schemas.openxmlformats.org/officeDocument/2006/relationships/image" Target="../media/image161.png"/><Relationship Id="rId2" Type="http://schemas.openxmlformats.org/officeDocument/2006/relationships/notesSlide" Target="../notesSlides/notesSlide11.xml"/><Relationship Id="rId16" Type="http://schemas.openxmlformats.org/officeDocument/2006/relationships/image" Target="../media/image131.png"/><Relationship Id="rId20" Type="http://schemas.openxmlformats.org/officeDocument/2006/relationships/image" Target="../media/image135.jpeg"/><Relationship Id="rId29" Type="http://schemas.openxmlformats.org/officeDocument/2006/relationships/image" Target="../media/image144.png"/><Relationship Id="rId41" Type="http://schemas.openxmlformats.org/officeDocument/2006/relationships/image" Target="../media/image156.png"/><Relationship Id="rId54" Type="http://schemas.openxmlformats.org/officeDocument/2006/relationships/image" Target="../media/image167.png"/><Relationship Id="rId1" Type="http://schemas.openxmlformats.org/officeDocument/2006/relationships/slideLayout" Target="../slideLayouts/slideLayout25.xml"/><Relationship Id="rId6" Type="http://schemas.openxmlformats.org/officeDocument/2006/relationships/hyperlink" Target="http://www.bing.com/images/search?q=schneider+logo&amp;id=F02122503E2D3252B21B73572DA80F57910227FA&amp;FORM=IQFRBA" TargetMode="External"/><Relationship Id="rId11" Type="http://schemas.openxmlformats.org/officeDocument/2006/relationships/image" Target="../media/image127.gif"/><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45" Type="http://schemas.openxmlformats.org/officeDocument/2006/relationships/image" Target="../media/image160.png"/><Relationship Id="rId53" Type="http://schemas.openxmlformats.org/officeDocument/2006/relationships/image" Target="../media/image166.jpeg"/><Relationship Id="rId5" Type="http://schemas.openxmlformats.org/officeDocument/2006/relationships/image" Target="../media/image124.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jpeg"/><Relationship Id="rId36" Type="http://schemas.openxmlformats.org/officeDocument/2006/relationships/image" Target="../media/image151.png"/><Relationship Id="rId49" Type="http://schemas.openxmlformats.org/officeDocument/2006/relationships/image" Target="../media/image163.png"/><Relationship Id="rId10" Type="http://schemas.openxmlformats.org/officeDocument/2006/relationships/hyperlink" Target="http://www.slb.com/" TargetMode="External"/><Relationship Id="rId19" Type="http://schemas.openxmlformats.org/officeDocument/2006/relationships/image" Target="../media/image134.jpeg"/><Relationship Id="rId31" Type="http://schemas.openxmlformats.org/officeDocument/2006/relationships/image" Target="../media/image146.jpeg"/><Relationship Id="rId44" Type="http://schemas.openxmlformats.org/officeDocument/2006/relationships/image" Target="../media/image159.png"/><Relationship Id="rId52" Type="http://schemas.openxmlformats.org/officeDocument/2006/relationships/image" Target="../media/image165.jpeg"/><Relationship Id="rId4" Type="http://schemas.openxmlformats.org/officeDocument/2006/relationships/image" Target="../media/image114.emf"/><Relationship Id="rId9" Type="http://schemas.openxmlformats.org/officeDocument/2006/relationships/image" Target="../media/image126.jpeg"/><Relationship Id="rId14" Type="http://schemas.openxmlformats.org/officeDocument/2006/relationships/image" Target="../media/image129.gif"/><Relationship Id="rId22" Type="http://schemas.openxmlformats.org/officeDocument/2006/relationships/image" Target="../media/image137.png"/><Relationship Id="rId27" Type="http://schemas.openxmlformats.org/officeDocument/2006/relationships/image" Target="../media/image142.jpeg"/><Relationship Id="rId30" Type="http://schemas.openxmlformats.org/officeDocument/2006/relationships/image" Target="../media/image145.jpeg"/><Relationship Id="rId35" Type="http://schemas.openxmlformats.org/officeDocument/2006/relationships/image" Target="../media/image150.png"/><Relationship Id="rId43" Type="http://schemas.openxmlformats.org/officeDocument/2006/relationships/image" Target="../media/image158.jpeg"/><Relationship Id="rId48" Type="http://schemas.openxmlformats.org/officeDocument/2006/relationships/hyperlink" Target="http://www.asd.gov.au/infosec/irap/index.htm" TargetMode="External"/><Relationship Id="rId8" Type="http://schemas.openxmlformats.org/officeDocument/2006/relationships/hyperlink" Target="http://www.bing.com/images/search?q=johnson+controls+logo&amp;id=004B69F8ED93CF64AD61A2663CD876B70C8E08EC&amp;FORM=IQFRBA" TargetMode="External"/><Relationship Id="rId51" Type="http://schemas.openxmlformats.org/officeDocument/2006/relationships/hyperlink" Target="https://www.fisc.or.jp/" TargetMode="External"/><Relationship Id="rId3" Type="http://schemas.openxmlformats.org/officeDocument/2006/relationships/image" Target="../media/image113.emf"/></Relationships>
</file>

<file path=ppt/slides/_rels/slide15.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6.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13.emf"/><Relationship Id="rId7" Type="http://schemas.openxmlformats.org/officeDocument/2006/relationships/image" Target="../media/image171.png"/><Relationship Id="rId12" Type="http://schemas.openxmlformats.org/officeDocument/2006/relationships/image" Target="../media/image176.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14.emf"/><Relationship Id="rId9" Type="http://schemas.openxmlformats.org/officeDocument/2006/relationships/image" Target="../media/image173.png"/><Relationship Id="rId14" Type="http://schemas.openxmlformats.org/officeDocument/2006/relationships/image" Target="../media/image178.emf"/></Relationships>
</file>

<file path=ppt/slides/_rels/slide1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8.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hyperlink" Target="http://www.intel.com/" TargetMode="External"/><Relationship Id="rId18" Type="http://schemas.openxmlformats.org/officeDocument/2006/relationships/image" Target="../media/image191.png"/><Relationship Id="rId26" Type="http://schemas.openxmlformats.org/officeDocument/2006/relationships/image" Target="../media/image199.png"/><Relationship Id="rId3" Type="http://schemas.openxmlformats.org/officeDocument/2006/relationships/image" Target="../media/image113.emf"/><Relationship Id="rId21" Type="http://schemas.openxmlformats.org/officeDocument/2006/relationships/image" Target="../media/image194.jp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0.png"/><Relationship Id="rId25" Type="http://schemas.openxmlformats.org/officeDocument/2006/relationships/image" Target="../media/image198.png"/><Relationship Id="rId2" Type="http://schemas.openxmlformats.org/officeDocument/2006/relationships/notesSlide" Target="../notesSlides/notesSlide15.xml"/><Relationship Id="rId16" Type="http://schemas.openxmlformats.org/officeDocument/2006/relationships/image" Target="../media/image189.jpeg"/><Relationship Id="rId20" Type="http://schemas.openxmlformats.org/officeDocument/2006/relationships/image" Target="../media/image193.png"/><Relationship Id="rId29" Type="http://schemas.openxmlformats.org/officeDocument/2006/relationships/image" Target="../media/image202.png"/><Relationship Id="rId1" Type="http://schemas.openxmlformats.org/officeDocument/2006/relationships/slideLayout" Target="../slideLayouts/slideLayout25.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197.png"/><Relationship Id="rId5" Type="http://schemas.openxmlformats.org/officeDocument/2006/relationships/image" Target="../media/image179.png"/><Relationship Id="rId15" Type="http://schemas.openxmlformats.org/officeDocument/2006/relationships/image" Target="../media/image188.png"/><Relationship Id="rId23" Type="http://schemas.openxmlformats.org/officeDocument/2006/relationships/image" Target="../media/image196.png"/><Relationship Id="rId28" Type="http://schemas.openxmlformats.org/officeDocument/2006/relationships/image" Target="../media/image201.jpeg"/><Relationship Id="rId10" Type="http://schemas.openxmlformats.org/officeDocument/2006/relationships/image" Target="../media/image184.png"/><Relationship Id="rId19" Type="http://schemas.openxmlformats.org/officeDocument/2006/relationships/image" Target="../media/image192.png"/><Relationship Id="rId31" Type="http://schemas.openxmlformats.org/officeDocument/2006/relationships/image" Target="../media/image204.png"/><Relationship Id="rId4" Type="http://schemas.openxmlformats.org/officeDocument/2006/relationships/image" Target="../media/image114.emf"/><Relationship Id="rId9" Type="http://schemas.openxmlformats.org/officeDocument/2006/relationships/image" Target="../media/image183.jpeg"/><Relationship Id="rId14" Type="http://schemas.openxmlformats.org/officeDocument/2006/relationships/image" Target="../media/image187.jpeg"/><Relationship Id="rId22" Type="http://schemas.openxmlformats.org/officeDocument/2006/relationships/image" Target="../media/image195.png"/><Relationship Id="rId27" Type="http://schemas.openxmlformats.org/officeDocument/2006/relationships/image" Target="../media/image200.png"/><Relationship Id="rId30" Type="http://schemas.openxmlformats.org/officeDocument/2006/relationships/image" Target="../media/image203.png"/></Relationships>
</file>

<file path=ppt/slides/_rels/slide19.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13.emf"/><Relationship Id="rId7" Type="http://schemas.openxmlformats.org/officeDocument/2006/relationships/image" Target="../media/image20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114.emf"/><Relationship Id="rId9" Type="http://schemas.openxmlformats.org/officeDocument/2006/relationships/image" Target="../media/image2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2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216.png"/><Relationship Id="rId4" Type="http://schemas.openxmlformats.org/officeDocument/2006/relationships/image" Target="../media/image215.png"/></Relationships>
</file>

<file path=ppt/slides/_rels/slide2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2.xml"/><Relationship Id="rId1" Type="http://schemas.openxmlformats.org/officeDocument/2006/relationships/slideLayout" Target="../slideLayouts/slideLayout26.xml"/><Relationship Id="rId5" Type="http://schemas.openxmlformats.org/officeDocument/2006/relationships/image" Target="../media/image216.png"/><Relationship Id="rId4" Type="http://schemas.openxmlformats.org/officeDocument/2006/relationships/image" Target="../media/image215.png"/></Relationships>
</file>

<file path=ppt/slides/_rels/slide2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2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7" Type="http://schemas.openxmlformats.org/officeDocument/2006/relationships/hyperlink" Target="https://microsoft.sharepoint.com/teams/BrandCentral/Pages/Presentations.aspx" TargetMode="External"/><Relationship Id="rId2" Type="http://schemas.openxmlformats.org/officeDocument/2006/relationships/hyperlink" Target="http://lcaweb/CTP/Copyrights/Third-Party-Content-Use/Pages/default.aspx" TargetMode="External"/><Relationship Id="rId1" Type="http://schemas.openxmlformats.org/officeDocument/2006/relationships/slideLayout" Target="../slideLayouts/slideLayout12.xml"/><Relationship Id="rId6" Type="http://schemas.openxmlformats.org/officeDocument/2006/relationships/hyperlink" Target="https://www.featureddevices.com/" TargetMode="External"/><Relationship Id="rId5" Type="http://schemas.openxmlformats.org/officeDocument/2006/relationships/hyperlink" Target="http://news.xbox.com/media/" TargetMode="External"/><Relationship Id="rId4" Type="http://schemas.openxmlformats.org/officeDocument/2006/relationships/hyperlink" Target="http://www.microsoft.com/en-us/new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24.png"/></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28.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hyperlink" Target="https://microsoft.sharepoint.com/teams/BrandCentral/Pages/Presentations.aspx"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2" Type="http://schemas.openxmlformats.org/officeDocument/2006/relationships/hyperlink" Target="https://channel9.msdn.com/Events/Build/2016"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231.png"/><Relationship Id="rId4" Type="http://schemas.openxmlformats.org/officeDocument/2006/relationships/image" Target="../media/image230.png"/></Relationships>
</file>

<file path=ppt/slides/_rels/slide5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51.xml"/><Relationship Id="rId1" Type="http://schemas.openxmlformats.org/officeDocument/2006/relationships/slideLayout" Target="../slideLayouts/slideLayout35.xml"/><Relationship Id="rId4" Type="http://schemas.openxmlformats.org/officeDocument/2006/relationships/image" Target="../media/image233.png"/></Relationships>
</file>

<file path=ppt/slides/_rels/slide6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68.png"/><Relationship Id="rId68" Type="http://schemas.openxmlformats.org/officeDocument/2006/relationships/image" Target="../media/image73.jpeg"/><Relationship Id="rId84" Type="http://schemas.openxmlformats.org/officeDocument/2006/relationships/image" Target="../media/image88.png"/><Relationship Id="rId89" Type="http://schemas.openxmlformats.org/officeDocument/2006/relationships/image" Target="../media/image93.png"/><Relationship Id="rId2" Type="http://schemas.openxmlformats.org/officeDocument/2006/relationships/notesSlide" Target="../notesSlides/notesSlide5.xml"/><Relationship Id="rId16" Type="http://schemas.openxmlformats.org/officeDocument/2006/relationships/image" Target="../media/image23.png"/><Relationship Id="rId29" Type="http://schemas.openxmlformats.org/officeDocument/2006/relationships/image" Target="../media/image36.png"/><Relationship Id="rId107" Type="http://schemas.openxmlformats.org/officeDocument/2006/relationships/image" Target="../media/image109.png"/><Relationship Id="rId11" Type="http://schemas.openxmlformats.org/officeDocument/2006/relationships/image" Target="../media/image18.jpeg"/><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eg"/><Relationship Id="rId53" Type="http://schemas.openxmlformats.org/officeDocument/2006/relationships/image" Target="../media/image59.jpeg"/><Relationship Id="rId58" Type="http://schemas.openxmlformats.org/officeDocument/2006/relationships/image" Target="../media/image63.png"/><Relationship Id="rId66" Type="http://schemas.openxmlformats.org/officeDocument/2006/relationships/image" Target="../media/image71.png"/><Relationship Id="rId74" Type="http://schemas.openxmlformats.org/officeDocument/2006/relationships/image" Target="../media/image79.jpeg"/><Relationship Id="rId79" Type="http://schemas.openxmlformats.org/officeDocument/2006/relationships/image" Target="../media/image83.png"/><Relationship Id="rId87" Type="http://schemas.openxmlformats.org/officeDocument/2006/relationships/image" Target="../media/image91.png"/><Relationship Id="rId102" Type="http://schemas.openxmlformats.org/officeDocument/2006/relationships/image" Target="../media/image104.png"/><Relationship Id="rId110" Type="http://schemas.openxmlformats.org/officeDocument/2006/relationships/image" Target="../media/image112.jpeg"/><Relationship Id="rId5" Type="http://schemas.openxmlformats.org/officeDocument/2006/relationships/image" Target="../media/image12.jpeg"/><Relationship Id="rId61" Type="http://schemas.openxmlformats.org/officeDocument/2006/relationships/image" Target="../media/image66.png"/><Relationship Id="rId82" Type="http://schemas.openxmlformats.org/officeDocument/2006/relationships/image" Target="../media/image86.jpeg"/><Relationship Id="rId90" Type="http://schemas.openxmlformats.org/officeDocument/2006/relationships/image" Target="../media/image94.png"/><Relationship Id="rId95" Type="http://schemas.openxmlformats.org/officeDocument/2006/relationships/image" Target="../media/image98.jpeg"/><Relationship Id="rId19" Type="http://schemas.openxmlformats.org/officeDocument/2006/relationships/image" Target="../media/image26.jpe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jpe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100" Type="http://schemas.openxmlformats.org/officeDocument/2006/relationships/image" Target="../media/image102.jpeg"/><Relationship Id="rId105" Type="http://schemas.openxmlformats.org/officeDocument/2006/relationships/image" Target="../media/image107.jpeg"/><Relationship Id="rId8" Type="http://schemas.openxmlformats.org/officeDocument/2006/relationships/image" Target="../media/image15.png"/><Relationship Id="rId51" Type="http://schemas.openxmlformats.org/officeDocument/2006/relationships/image" Target="../media/image57.jpeg"/><Relationship Id="rId72" Type="http://schemas.openxmlformats.org/officeDocument/2006/relationships/image" Target="../media/image77.png"/><Relationship Id="rId80" Type="http://schemas.openxmlformats.org/officeDocument/2006/relationships/image" Target="../media/image84.png"/><Relationship Id="rId85" Type="http://schemas.openxmlformats.org/officeDocument/2006/relationships/image" Target="../media/image89.jpeg"/><Relationship Id="rId93" Type="http://schemas.microsoft.com/office/2007/relationships/hdphoto" Target="../media/hdphoto4.wdp"/><Relationship Id="rId98" Type="http://schemas.openxmlformats.org/officeDocument/2006/relationships/image" Target="../media/image101.png"/><Relationship Id="rId3" Type="http://schemas.openxmlformats.org/officeDocument/2006/relationships/image" Target="../media/image10.jpeg"/><Relationship Id="rId12" Type="http://schemas.openxmlformats.org/officeDocument/2006/relationships/image" Target="../media/image19.jp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4.png"/><Relationship Id="rId67" Type="http://schemas.openxmlformats.org/officeDocument/2006/relationships/image" Target="../media/image72.jpeg"/><Relationship Id="rId103" Type="http://schemas.openxmlformats.org/officeDocument/2006/relationships/image" Target="../media/image105.jpeg"/><Relationship Id="rId108" Type="http://schemas.openxmlformats.org/officeDocument/2006/relationships/image" Target="../media/image110.jpeg"/><Relationship Id="rId20" Type="http://schemas.openxmlformats.org/officeDocument/2006/relationships/image" Target="../media/image27.jpeg"/><Relationship Id="rId41" Type="http://schemas.openxmlformats.org/officeDocument/2006/relationships/image" Target="../media/image47.png"/><Relationship Id="rId54" Type="http://schemas.openxmlformats.org/officeDocument/2006/relationships/image" Target="../media/image60.jpeg"/><Relationship Id="rId62" Type="http://schemas.openxmlformats.org/officeDocument/2006/relationships/image" Target="../media/image67.png"/><Relationship Id="rId70" Type="http://schemas.openxmlformats.org/officeDocument/2006/relationships/image" Target="../media/image75.jpg"/><Relationship Id="rId75" Type="http://schemas.openxmlformats.org/officeDocument/2006/relationships/image" Target="../media/image80.png"/><Relationship Id="rId83" Type="http://schemas.openxmlformats.org/officeDocument/2006/relationships/image" Target="../media/image87.png"/><Relationship Id="rId88" Type="http://schemas.openxmlformats.org/officeDocument/2006/relationships/image" Target="../media/image92.jpeg"/><Relationship Id="rId91" Type="http://schemas.openxmlformats.org/officeDocument/2006/relationships/image" Target="../media/image95.png"/><Relationship Id="rId9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3.jpe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2.png"/><Relationship Id="rId49" Type="http://schemas.openxmlformats.org/officeDocument/2006/relationships/image" Target="../media/image55.png"/><Relationship Id="rId57" Type="http://schemas.microsoft.com/office/2007/relationships/hdphoto" Target="../media/hdphoto2.wdp"/><Relationship Id="rId106" Type="http://schemas.openxmlformats.org/officeDocument/2006/relationships/image" Target="../media/image108.jpeg"/><Relationship Id="rId10" Type="http://schemas.openxmlformats.org/officeDocument/2006/relationships/image" Target="../media/image17.png"/><Relationship Id="rId31" Type="http://schemas.openxmlformats.org/officeDocument/2006/relationships/image" Target="../media/image38.jpeg"/><Relationship Id="rId44" Type="http://schemas.openxmlformats.org/officeDocument/2006/relationships/image" Target="../media/image50.jpeg"/><Relationship Id="rId52" Type="http://schemas.openxmlformats.org/officeDocument/2006/relationships/image" Target="../media/image58.png"/><Relationship Id="rId60" Type="http://schemas.openxmlformats.org/officeDocument/2006/relationships/image" Target="../media/image65.jpeg"/><Relationship Id="rId65" Type="http://schemas.openxmlformats.org/officeDocument/2006/relationships/image" Target="../media/image70.jpeg"/><Relationship Id="rId73" Type="http://schemas.openxmlformats.org/officeDocument/2006/relationships/image" Target="../media/image78.png"/><Relationship Id="rId78" Type="http://schemas.microsoft.com/office/2007/relationships/hdphoto" Target="../media/hdphoto3.wdp"/><Relationship Id="rId81" Type="http://schemas.openxmlformats.org/officeDocument/2006/relationships/image" Target="../media/image85.jpeg"/><Relationship Id="rId86" Type="http://schemas.openxmlformats.org/officeDocument/2006/relationships/image" Target="../media/image90.jpeg"/><Relationship Id="rId94" Type="http://schemas.openxmlformats.org/officeDocument/2006/relationships/image" Target="../media/image97.jpeg"/><Relationship Id="rId99" Type="http://schemas.microsoft.com/office/2007/relationships/hdphoto" Target="../media/hdphoto5.wdp"/><Relationship Id="rId101" Type="http://schemas.openxmlformats.org/officeDocument/2006/relationships/image" Target="../media/image103.png"/><Relationship Id="rId4" Type="http://schemas.openxmlformats.org/officeDocument/2006/relationships/image" Target="../media/image11.jpeg"/><Relationship Id="rId9" Type="http://schemas.openxmlformats.org/officeDocument/2006/relationships/image" Target="../media/image16.png"/><Relationship Id="rId13" Type="http://schemas.openxmlformats.org/officeDocument/2006/relationships/image" Target="../media/image20.jpeg"/><Relationship Id="rId18" Type="http://schemas.openxmlformats.org/officeDocument/2006/relationships/image" Target="../media/image25.jpeg"/><Relationship Id="rId39" Type="http://schemas.openxmlformats.org/officeDocument/2006/relationships/image" Target="../media/image45.jpeg"/><Relationship Id="rId109" Type="http://schemas.openxmlformats.org/officeDocument/2006/relationships/image" Target="../media/image111.jpeg"/><Relationship Id="rId34" Type="http://schemas.microsoft.com/office/2007/relationships/hdphoto" Target="../media/hdphoto1.wdp"/><Relationship Id="rId50" Type="http://schemas.openxmlformats.org/officeDocument/2006/relationships/image" Target="../media/image56.png"/><Relationship Id="rId55" Type="http://schemas.openxmlformats.org/officeDocument/2006/relationships/image" Target="../media/image61.jpeg"/><Relationship Id="rId76" Type="http://schemas.openxmlformats.org/officeDocument/2006/relationships/image" Target="../media/image81.jpeg"/><Relationship Id="rId97" Type="http://schemas.openxmlformats.org/officeDocument/2006/relationships/image" Target="../media/image100.png"/><Relationship Id="rId104" Type="http://schemas.openxmlformats.org/officeDocument/2006/relationships/image" Target="../media/image106.png"/><Relationship Id="rId7" Type="http://schemas.openxmlformats.org/officeDocument/2006/relationships/image" Target="../media/image14.jpeg"/><Relationship Id="rId71" Type="http://schemas.openxmlformats.org/officeDocument/2006/relationships/image" Target="../media/image76.jpeg"/><Relationship Id="rId92" Type="http://schemas.openxmlformats.org/officeDocument/2006/relationships/image" Target="../media/image9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77.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2" Type="http://schemas.openxmlformats.org/officeDocument/2006/relationships/hyperlink" Target="https://channel9.msdn.com/Events/Build/2016" TargetMode="External"/><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58.xml"/><Relationship Id="rId1" Type="http://schemas.openxmlformats.org/officeDocument/2006/relationships/slideLayout" Target="../slideLayouts/slideLayout35.xml"/><Relationship Id="rId5" Type="http://schemas.openxmlformats.org/officeDocument/2006/relationships/image" Target="../media/image231.png"/><Relationship Id="rId4" Type="http://schemas.openxmlformats.org/officeDocument/2006/relationships/image" Target="../media/image230.png"/></Relationships>
</file>

<file path=ppt/slides/_rels/slide7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r>
              <a:rPr lang="en-US" dirty="0"/>
              <a:t>THIS DECK IS STILL DRAFT</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DRAFT</a:t>
            </a:r>
          </a:p>
        </p:txBody>
      </p:sp>
    </p:spTree>
    <p:extLst>
      <p:ext uri="{BB962C8B-B14F-4D97-AF65-F5344CB8AC3E}">
        <p14:creationId xmlns:p14="http://schemas.microsoft.com/office/powerpoint/2010/main" val="428373705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899255"/>
          </a:xfrm>
        </p:spPr>
        <p:txBody>
          <a:bodyPr/>
          <a:lstStyle/>
          <a:p>
            <a:r>
              <a:rPr lang="en-US" dirty="0"/>
              <a:t>The following slides with the hex diagram in them are </a:t>
            </a:r>
            <a:r>
              <a:rPr lang="en-US" u="sng" dirty="0"/>
              <a:t>very</a:t>
            </a:r>
            <a:r>
              <a:rPr lang="en-US" dirty="0"/>
              <a:t> fast. Treat them as a continuous slide set / build. </a:t>
            </a:r>
          </a:p>
          <a:p>
            <a:r>
              <a:rPr lang="en-US" dirty="0"/>
              <a:t>Talking points are in notes.</a:t>
            </a:r>
          </a:p>
          <a:p>
            <a:r>
              <a:rPr lang="en-US" dirty="0"/>
              <a:t>The slides are available online; attendees don’t need time to view every detail live.</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Bee’s Hive Slides</a:t>
            </a:r>
          </a:p>
        </p:txBody>
      </p:sp>
    </p:spTree>
    <p:extLst>
      <p:ext uri="{BB962C8B-B14F-4D97-AF65-F5344CB8AC3E}">
        <p14:creationId xmlns:p14="http://schemas.microsoft.com/office/powerpoint/2010/main" val="11096292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39" name="Group 138"/>
          <p:cNvGrpSpPr/>
          <p:nvPr/>
        </p:nvGrpSpPr>
        <p:grpSpPr>
          <a:xfrm>
            <a:off x="2451139" y="2455407"/>
            <a:ext cx="2156758" cy="1865066"/>
            <a:chOff x="2450604" y="2455260"/>
            <a:chExt cx="2157064" cy="1865330"/>
          </a:xfrm>
        </p:grpSpPr>
        <p:pic>
          <p:nvPicPr>
            <p:cNvPr id="140" name="Picture 139"/>
            <p:cNvPicPr>
              <a:picLocks noChangeAspect="1"/>
            </p:cNvPicPr>
            <p:nvPr/>
          </p:nvPicPr>
          <p:blipFill>
            <a:blip r:embed="rId4"/>
            <a:stretch>
              <a:fillRect/>
            </a:stretch>
          </p:blipFill>
          <p:spPr>
            <a:xfrm>
              <a:off x="2450604" y="2455260"/>
              <a:ext cx="2157064" cy="1865330"/>
            </a:xfrm>
            <a:prstGeom prst="rect">
              <a:avLst/>
            </a:prstGeom>
          </p:spPr>
        </p:pic>
        <p:sp>
          <p:nvSpPr>
            <p:cNvPr id="141" name="Rectangle 140"/>
            <p:cNvSpPr/>
            <p:nvPr/>
          </p:nvSpPr>
          <p:spPr>
            <a:xfrm>
              <a:off x="2866044" y="2887400"/>
              <a:ext cx="1343766" cy="958719"/>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grpSp>
        <p:nvGrpSpPr>
          <p:cNvPr id="142" name="Group 141"/>
          <p:cNvGrpSpPr/>
          <p:nvPr/>
        </p:nvGrpSpPr>
        <p:grpSpPr>
          <a:xfrm>
            <a:off x="6544083" y="0"/>
            <a:ext cx="5891509" cy="6993533"/>
            <a:chOff x="6415486" y="-29283"/>
            <a:chExt cx="5776514" cy="6857027"/>
          </a:xfrm>
        </p:grpSpPr>
        <p:sp>
          <p:nvSpPr>
            <p:cNvPr id="143" name="Rectangle 142"/>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4" name="Rectangle 143"/>
            <p:cNvSpPr/>
            <p:nvPr/>
          </p:nvSpPr>
          <p:spPr bwMode="auto">
            <a:xfrm>
              <a:off x="6905272" y="-29283"/>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Hexagon 145"/>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7" name="TextBox 146"/>
            <p:cNvSpPr txBox="1"/>
            <p:nvPr/>
          </p:nvSpPr>
          <p:spPr>
            <a:xfrm>
              <a:off x="7090737" y="71665"/>
              <a:ext cx="4800324" cy="741769"/>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3264" b="1" dirty="0">
                  <a:solidFill>
                    <a:prstClr val="white"/>
                  </a:solidFill>
                  <a:latin typeface="Segoe UI Light"/>
                  <a:ea typeface="MS PGothic" panose="020B0600070205080204" pitchFamily="34" charset="-128"/>
                </a:rPr>
                <a:t>Business Results with IoT</a:t>
              </a:r>
            </a:p>
          </p:txBody>
        </p:sp>
        <p:grpSp>
          <p:nvGrpSpPr>
            <p:cNvPr id="148" name="Group 147"/>
            <p:cNvGrpSpPr/>
            <p:nvPr/>
          </p:nvGrpSpPr>
          <p:grpSpPr>
            <a:xfrm>
              <a:off x="7558301" y="3051220"/>
              <a:ext cx="4017855" cy="1867066"/>
              <a:chOff x="8151989" y="5351564"/>
              <a:chExt cx="5623822" cy="2795582"/>
            </a:xfrm>
          </p:grpSpPr>
          <p:grpSp>
            <p:nvGrpSpPr>
              <p:cNvPr id="156" name="Group 155"/>
              <p:cNvGrpSpPr/>
              <p:nvPr/>
            </p:nvGrpSpPr>
            <p:grpSpPr>
              <a:xfrm>
                <a:off x="8151989" y="5371601"/>
                <a:ext cx="5623822" cy="2775545"/>
                <a:chOff x="8151989" y="5371601"/>
                <a:chExt cx="5623822" cy="2775545"/>
              </a:xfrm>
            </p:grpSpPr>
            <p:cxnSp>
              <p:nvCxnSpPr>
                <p:cNvPr id="160" name="Straight Connector 159"/>
                <p:cNvCxnSpPr/>
                <p:nvPr/>
              </p:nvCxnSpPr>
              <p:spPr>
                <a:xfrm flipH="1">
                  <a:off x="8420272" y="7360200"/>
                  <a:ext cx="1706722" cy="0"/>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816698" y="6118453"/>
                  <a:ext cx="665298" cy="111174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2" name="Picture 161"/>
                <p:cNvPicPr>
                  <a:picLocks noChangeAspect="1"/>
                </p:cNvPicPr>
                <p:nvPr/>
              </p:nvPicPr>
              <p:blipFill>
                <a:blip r:embed="rId5"/>
                <a:stretch>
                  <a:fillRect/>
                </a:stretch>
              </p:blipFill>
              <p:spPr>
                <a:xfrm>
                  <a:off x="8151989" y="6751893"/>
                  <a:ext cx="1036250" cy="1034213"/>
                </a:xfrm>
                <a:prstGeom prst="rect">
                  <a:avLst/>
                </a:prstGeom>
              </p:spPr>
            </p:pic>
            <p:pic>
              <p:nvPicPr>
                <p:cNvPr id="163" name="Picture 162"/>
                <p:cNvPicPr>
                  <a:picLocks noChangeAspect="1"/>
                </p:cNvPicPr>
                <p:nvPr/>
              </p:nvPicPr>
              <p:blipFill>
                <a:blip r:embed="rId6"/>
                <a:stretch>
                  <a:fillRect/>
                </a:stretch>
              </p:blipFill>
              <p:spPr>
                <a:xfrm>
                  <a:off x="9354773" y="5371601"/>
                  <a:ext cx="978599" cy="976675"/>
                </a:xfrm>
                <a:prstGeom prst="rect">
                  <a:avLst/>
                </a:prstGeom>
              </p:spPr>
            </p:pic>
            <p:cxnSp>
              <p:nvCxnSpPr>
                <p:cNvPr id="164" name="Straight Connector 163"/>
                <p:cNvCxnSpPr/>
                <p:nvPr/>
              </p:nvCxnSpPr>
              <p:spPr>
                <a:xfrm flipH="1">
                  <a:off x="11790520" y="7349719"/>
                  <a:ext cx="1694683" cy="2345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11469854" y="6070857"/>
                  <a:ext cx="821404" cy="113190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6" name="Picture 165"/>
                <p:cNvPicPr>
                  <a:picLocks noChangeAspect="1"/>
                </p:cNvPicPr>
                <p:nvPr/>
              </p:nvPicPr>
              <p:blipFill>
                <a:blip r:embed="rId7"/>
                <a:stretch>
                  <a:fillRect/>
                </a:stretch>
              </p:blipFill>
              <p:spPr>
                <a:xfrm>
                  <a:off x="9459842" y="6613188"/>
                  <a:ext cx="3088411" cy="1533958"/>
                </a:xfrm>
                <a:prstGeom prst="rect">
                  <a:avLst/>
                </a:prstGeom>
              </p:spPr>
            </p:pic>
            <p:pic>
              <p:nvPicPr>
                <p:cNvPr id="167" name="Picture 166"/>
                <p:cNvPicPr>
                  <a:picLocks noChangeAspect="1"/>
                </p:cNvPicPr>
                <p:nvPr/>
              </p:nvPicPr>
              <p:blipFill>
                <a:blip r:embed="rId8"/>
                <a:stretch>
                  <a:fillRect/>
                </a:stretch>
              </p:blipFill>
              <p:spPr>
                <a:xfrm>
                  <a:off x="12859499" y="6866233"/>
                  <a:ext cx="916312" cy="914511"/>
                </a:xfrm>
                <a:prstGeom prst="rect">
                  <a:avLst/>
                </a:prstGeom>
              </p:spPr>
            </p:pic>
          </p:grpSp>
          <p:grpSp>
            <p:nvGrpSpPr>
              <p:cNvPr id="157" name="Group 156"/>
              <p:cNvGrpSpPr/>
              <p:nvPr/>
            </p:nvGrpSpPr>
            <p:grpSpPr>
              <a:xfrm>
                <a:off x="11664173" y="5351564"/>
                <a:ext cx="996236" cy="962155"/>
                <a:chOff x="11664173" y="5351564"/>
                <a:chExt cx="996236" cy="962155"/>
              </a:xfrm>
            </p:grpSpPr>
            <p:sp>
              <p:nvSpPr>
                <p:cNvPr id="158" name="Rectangle 157"/>
                <p:cNvSpPr/>
                <p:nvPr/>
              </p:nvSpPr>
              <p:spPr bwMode="auto">
                <a:xfrm>
                  <a:off x="11664173" y="5351564"/>
                  <a:ext cx="996236" cy="962155"/>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59" name="Picture 158"/>
                <p:cNvPicPr>
                  <a:picLocks noChangeAspect="1"/>
                </p:cNvPicPr>
                <p:nvPr/>
              </p:nvPicPr>
              <p:blipFill rotWithShape="1">
                <a:blip r:embed="rId9" cstate="print">
                  <a:extLst>
                    <a:ext uri="{28A0092B-C50C-407E-A947-70E740481C1C}">
                      <a14:useLocalDpi xmlns:a14="http://schemas.microsoft.com/office/drawing/2010/main" val="0"/>
                    </a:ext>
                  </a:extLst>
                </a:blip>
                <a:srcRect l="12506" t="31737" r="10694" b="38887"/>
                <a:stretch/>
              </p:blipFill>
              <p:spPr>
                <a:xfrm>
                  <a:off x="11693183" y="6052464"/>
                  <a:ext cx="920865" cy="242333"/>
                </a:xfrm>
                <a:prstGeom prst="rect">
                  <a:avLst/>
                </a:prstGeom>
              </p:spPr>
            </p:pic>
          </p:grpSp>
        </p:grpSp>
        <p:sp>
          <p:nvSpPr>
            <p:cNvPr id="149" name="TextBox 148"/>
            <p:cNvSpPr txBox="1"/>
            <p:nvPr/>
          </p:nvSpPr>
          <p:spPr>
            <a:xfrm>
              <a:off x="7162211" y="882835"/>
              <a:ext cx="4818581" cy="1840338"/>
            </a:xfrm>
            <a:prstGeom prst="rect">
              <a:avLst/>
            </a:prstGeom>
            <a:solidFill>
              <a:schemeClr val="accent5">
                <a:lumMod val="75000"/>
              </a:schemeClr>
            </a:solidFill>
            <a:ln w="28575">
              <a:noFill/>
            </a:ln>
          </p:spPr>
          <p:txBody>
            <a:bodyPr wrap="square" lIns="182854" tIns="146283" rIns="182854" bIns="146283" rtlCol="0">
              <a:spAutoFit/>
            </a:bodyPr>
            <a:lstStyle/>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Harness IoT to improve efficiency, reduce servicing and realize additional revenue</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Platform for 3</a:t>
              </a:r>
              <a:r>
                <a:rPr lang="en-US" sz="1836" baseline="30000" dirty="0">
                  <a:solidFill>
                    <a:prstClr val="white"/>
                  </a:solidFill>
                  <a:latin typeface="Segoe UI Light"/>
                  <a:ea typeface="MS PGothic" panose="020B0600070205080204" pitchFamily="34" charset="-128"/>
                </a:rPr>
                <a:t>rd</a:t>
              </a:r>
              <a:r>
                <a:rPr lang="en-US" sz="1836" dirty="0">
                  <a:solidFill>
                    <a:prstClr val="white"/>
                  </a:solidFill>
                  <a:latin typeface="Segoe UI Light"/>
                  <a:ea typeface="MS PGothic" panose="020B0600070205080204" pitchFamily="34" charset="-128"/>
                </a:rPr>
                <a:t> Party ISV/SaaS Offerings</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Rich integration of OT with IT </a:t>
              </a:r>
            </a:p>
          </p:txBody>
        </p:sp>
        <p:cxnSp>
          <p:nvCxnSpPr>
            <p:cNvPr id="150" name="Straight Connector 149"/>
            <p:cNvCxnSpPr/>
            <p:nvPr/>
          </p:nvCxnSpPr>
          <p:spPr>
            <a:xfrm flipV="1">
              <a:off x="7172812" y="704613"/>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7179694" y="2963424"/>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2" name="Picture 2" descr="https://www.azureiotsuite.com/content/styles/img/RemoteMonitorin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9862" y="5289555"/>
              <a:ext cx="2110132" cy="1406755"/>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p:cNvGrpSpPr/>
            <p:nvPr/>
          </p:nvGrpSpPr>
          <p:grpSpPr>
            <a:xfrm>
              <a:off x="10362606" y="5289555"/>
              <a:ext cx="1315366" cy="1406756"/>
              <a:chOff x="12448579" y="1799637"/>
              <a:chExt cx="1315366" cy="1406756"/>
            </a:xfrm>
          </p:grpSpPr>
          <p:sp>
            <p:nvSpPr>
              <p:cNvPr id="154" name="Rectangle 153"/>
              <p:cNvSpPr/>
              <p:nvPr/>
            </p:nvSpPr>
            <p:spPr>
              <a:xfrm>
                <a:off x="12448579" y="1799637"/>
                <a:ext cx="1315366" cy="1406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55" name="Picture 154"/>
              <p:cNvPicPr>
                <a:picLocks noChangeAspect="1"/>
              </p:cNvPicPr>
              <p:nvPr/>
            </p:nvPicPr>
            <p:blipFill>
              <a:blip r:embed="rId11"/>
              <a:stretch>
                <a:fillRect/>
              </a:stretch>
            </p:blipFill>
            <p:spPr>
              <a:xfrm>
                <a:off x="12502080" y="1848149"/>
                <a:ext cx="1175109" cy="1306885"/>
              </a:xfrm>
              <a:prstGeom prst="rect">
                <a:avLst/>
              </a:prstGeom>
            </p:spPr>
          </p:pic>
        </p:grpSp>
      </p:grpSp>
    </p:spTree>
    <p:extLst>
      <p:ext uri="{BB962C8B-B14F-4D97-AF65-F5344CB8AC3E}">
        <p14:creationId xmlns:p14="http://schemas.microsoft.com/office/powerpoint/2010/main" val="349807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94322" y="0"/>
            <a:ext cx="5441270" cy="7247224"/>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solidFill>
            <a:schemeClr val="bg2">
              <a:lumMod val="40000"/>
              <a:lumOff val="60000"/>
            </a:schemeClr>
          </a:solid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Hyper-scale</a:t>
            </a:r>
          </a:p>
        </p:txBody>
      </p:sp>
      <p:sp>
        <p:nvSpPr>
          <p:cNvPr id="101" name="TextBox 100"/>
          <p:cNvSpPr txBox="1"/>
          <p:nvPr/>
        </p:nvSpPr>
        <p:spPr>
          <a:xfrm>
            <a:off x="7284886" y="952091"/>
            <a:ext cx="4895886" cy="634440"/>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00" dirty="0">
                <a:solidFill>
                  <a:prstClr val="white"/>
                </a:solidFill>
                <a:latin typeface="Segoe UI Light"/>
                <a:ea typeface="MS PGothic" panose="020B0600070205080204" pitchFamily="34" charset="-128"/>
              </a:rPr>
              <a:t>28 Azure Regions Worldwide</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sp>
        <p:nvSpPr>
          <p:cNvPr id="5" name="Rectangle 4"/>
          <p:cNvSpPr/>
          <p:nvPr/>
        </p:nvSpPr>
        <p:spPr>
          <a:xfrm>
            <a:off x="7139422" y="1477415"/>
            <a:ext cx="5220413" cy="2587133"/>
          </a:xfrm>
          <a:prstGeom prst="rect">
            <a:avLst/>
          </a:prstGeom>
          <a:solidFill>
            <a:srgbClr val="0454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grpSp>
        <p:nvGrpSpPr>
          <p:cNvPr id="84" name="Group 83"/>
          <p:cNvGrpSpPr/>
          <p:nvPr/>
        </p:nvGrpSpPr>
        <p:grpSpPr>
          <a:xfrm>
            <a:off x="7185058" y="1641500"/>
            <a:ext cx="4958085" cy="2311939"/>
            <a:chOff x="1235636" y="385352"/>
            <a:chExt cx="10773801" cy="6312310"/>
          </a:xfrm>
        </p:grpSpPr>
        <p:pic>
          <p:nvPicPr>
            <p:cNvPr id="85" name="Picture 8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87" name="Oval 86"/>
            <p:cNvSpPr/>
            <p:nvPr/>
          </p:nvSpPr>
          <p:spPr bwMode="auto">
            <a:xfrm>
              <a:off x="9113837" y="4030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9568495" y="271753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9504307" y="2200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p:cNvSpPr/>
            <p:nvPr/>
          </p:nvSpPr>
          <p:spPr bwMode="auto">
            <a:xfrm>
              <a:off x="8551823"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8928028"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3918012" y="24154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Oval 132"/>
            <p:cNvSpPr/>
            <p:nvPr/>
          </p:nvSpPr>
          <p:spPr bwMode="auto">
            <a:xfrm>
              <a:off x="10388285" y="266134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Oval 137"/>
            <p:cNvSpPr/>
            <p:nvPr/>
          </p:nvSpPr>
          <p:spPr bwMode="auto">
            <a:xfrm>
              <a:off x="10089120" y="28593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Oval 138"/>
            <p:cNvSpPr/>
            <p:nvPr/>
          </p:nvSpPr>
          <p:spPr bwMode="auto">
            <a:xfrm>
              <a:off x="10637837" y="51675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Oval 139"/>
            <p:cNvSpPr/>
            <p:nvPr/>
          </p:nvSpPr>
          <p:spPr bwMode="auto">
            <a:xfrm>
              <a:off x="10648980" y="5524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Oval 140"/>
            <p:cNvSpPr/>
            <p:nvPr/>
          </p:nvSpPr>
          <p:spPr bwMode="auto">
            <a:xfrm>
              <a:off x="9556950" y="3232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Oval 142"/>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Oval 143"/>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Oval 145"/>
            <p:cNvSpPr/>
            <p:nvPr/>
          </p:nvSpPr>
          <p:spPr bwMode="auto">
            <a:xfrm>
              <a:off x="8680311" y="3735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p:cNvSpPr/>
            <p:nvPr/>
          </p:nvSpPr>
          <p:spPr bwMode="auto">
            <a:xfrm>
              <a:off x="8547818"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Oval 148"/>
            <p:cNvSpPr/>
            <p:nvPr/>
          </p:nvSpPr>
          <p:spPr bwMode="auto">
            <a:xfrm>
              <a:off x="8948459"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1" name="TextBox 150"/>
          <p:cNvSpPr txBox="1"/>
          <p:nvPr/>
        </p:nvSpPr>
        <p:spPr>
          <a:xfrm>
            <a:off x="7049729" y="4102622"/>
            <a:ext cx="5385864" cy="1893062"/>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1.4 million miles of fiber in our data centers</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ExpressRoute privately connects to any Azure region</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Largest virtual machines in production today</a:t>
            </a:r>
            <a:br>
              <a:rPr lang="en-US" sz="2040" dirty="0">
                <a:solidFill>
                  <a:prstClr val="white"/>
                </a:solidFill>
                <a:latin typeface="Segoe UI Light"/>
                <a:ea typeface="MS PGothic" panose="020B0600070205080204" pitchFamily="34" charset="-128"/>
              </a:rPr>
            </a:br>
            <a:r>
              <a:rPr lang="en-US" sz="2040" dirty="0">
                <a:solidFill>
                  <a:prstClr val="white"/>
                </a:solidFill>
                <a:latin typeface="Segoe UI Light"/>
                <a:ea typeface="MS PGothic" panose="020B0600070205080204" pitchFamily="34" charset="-128"/>
              </a:rPr>
              <a:t>Fastest storage in the public cloud</a:t>
            </a:r>
          </a:p>
        </p:txBody>
      </p:sp>
      <p:sp>
        <p:nvSpPr>
          <p:cNvPr id="70" name="Rectangle 69"/>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4"/>
          <a:stretch>
            <a:fillRect/>
          </a:stretch>
        </p:blipFill>
        <p:spPr>
          <a:xfrm>
            <a:off x="2451139" y="2455407"/>
            <a:ext cx="2156758" cy="1865066"/>
          </a:xfrm>
          <a:prstGeom prst="rect">
            <a:avLst/>
          </a:prstGeom>
        </p:spPr>
      </p:pic>
      <p:sp>
        <p:nvSpPr>
          <p:cNvPr id="71" name="Rectangle 7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829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Hybrid &amp; On-Prem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5" name="Group 4"/>
          <p:cNvGrpSpPr/>
          <p:nvPr/>
        </p:nvGrpSpPr>
        <p:grpSpPr>
          <a:xfrm>
            <a:off x="7233648" y="1096244"/>
            <a:ext cx="5011916" cy="5851648"/>
            <a:chOff x="7286107" y="1279396"/>
            <a:chExt cx="4914089" cy="5737431"/>
          </a:xfrm>
        </p:grpSpPr>
        <p:pic>
          <p:nvPicPr>
            <p:cNvPr id="82" name="Picture 81"/>
            <p:cNvPicPr>
              <a:picLocks noChangeAspect="1"/>
            </p:cNvPicPr>
            <p:nvPr/>
          </p:nvPicPr>
          <p:blipFill>
            <a:blip r:embed="rId5"/>
            <a:stretch>
              <a:fillRect/>
            </a:stretch>
          </p:blipFill>
          <p:spPr>
            <a:xfrm>
              <a:off x="8703413" y="1279396"/>
              <a:ext cx="3128350" cy="1778109"/>
            </a:xfrm>
            <a:prstGeom prst="rect">
              <a:avLst/>
            </a:prstGeom>
          </p:spPr>
        </p:pic>
        <p:pic>
          <p:nvPicPr>
            <p:cNvPr id="83" name="Picture 82"/>
            <p:cNvPicPr>
              <a:picLocks noChangeAspect="1"/>
            </p:cNvPicPr>
            <p:nvPr/>
          </p:nvPicPr>
          <p:blipFill>
            <a:blip r:embed="rId6"/>
            <a:stretch>
              <a:fillRect/>
            </a:stretch>
          </p:blipFill>
          <p:spPr>
            <a:xfrm>
              <a:off x="7286107" y="4899365"/>
              <a:ext cx="4914089" cy="2117462"/>
            </a:xfrm>
            <a:prstGeom prst="rect">
              <a:avLst/>
            </a:prstGeom>
          </p:spPr>
        </p:pic>
        <p:sp>
          <p:nvSpPr>
            <p:cNvPr id="85" name="Up-Down Arrow 84"/>
            <p:cNvSpPr/>
            <p:nvPr/>
          </p:nvSpPr>
          <p:spPr bwMode="auto">
            <a:xfrm>
              <a:off x="10811435" y="3153689"/>
              <a:ext cx="430306" cy="2673370"/>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7" name="TextBox 86"/>
            <p:cNvSpPr txBox="1"/>
            <p:nvPr/>
          </p:nvSpPr>
          <p:spPr>
            <a:xfrm>
              <a:off x="10507255" y="6384040"/>
              <a:ext cx="1337097"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srgbClr val="44546A"/>
                  </a:solidFill>
                  <a:latin typeface="Segoe UI Semibold" panose="020B0702040204020203" pitchFamily="34" charset="0"/>
                  <a:cs typeface="Segoe UI Semibold" panose="020B0702040204020203" pitchFamily="34" charset="0"/>
                </a:rPr>
                <a:t>Azure Stack</a:t>
              </a:r>
            </a:p>
          </p:txBody>
        </p:sp>
        <p:sp>
          <p:nvSpPr>
            <p:cNvPr id="90" name="TextBox 89"/>
            <p:cNvSpPr txBox="1"/>
            <p:nvPr/>
          </p:nvSpPr>
          <p:spPr>
            <a:xfrm>
              <a:off x="8814460" y="5498829"/>
              <a:ext cx="1315873"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prstClr val="black"/>
                  </a:solidFill>
                  <a:latin typeface="Calibri" panose="020F0502020204030204"/>
                </a:rPr>
                <a:t>On-premises</a:t>
              </a:r>
            </a:p>
          </p:txBody>
        </p:sp>
      </p:grpSp>
      <p:sp>
        <p:nvSpPr>
          <p:cNvPr id="48" name="TextBox 47"/>
          <p:cNvSpPr txBox="1"/>
          <p:nvPr/>
        </p:nvSpPr>
        <p:spPr>
          <a:xfrm>
            <a:off x="7024120" y="3032571"/>
            <a:ext cx="4183459" cy="1332875"/>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48" dirty="0">
                <a:solidFill>
                  <a:prstClr val="white"/>
                </a:solidFill>
                <a:latin typeface="Segoe UI Light"/>
                <a:ea typeface="MS PGothic" panose="020B0600070205080204" pitchFamily="34" charset="-128"/>
              </a:rPr>
              <a:t>Azure IoT Suite will support cloud, on-premises and hybrid deployments </a:t>
            </a:r>
          </a:p>
        </p:txBody>
      </p:sp>
      <p:sp>
        <p:nvSpPr>
          <p:cNvPr id="49" name="Rectangle 48"/>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54" name="Straight Connector 53"/>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4"/>
          <a:stretch>
            <a:fillRect/>
          </a:stretch>
        </p:blipFill>
        <p:spPr>
          <a:xfrm>
            <a:off x="2451139" y="2455407"/>
            <a:ext cx="2156758" cy="1865066"/>
          </a:xfrm>
          <a:prstGeom prst="rect">
            <a:avLst/>
          </a:prstGeom>
        </p:spPr>
      </p:pic>
      <p:sp>
        <p:nvSpPr>
          <p:cNvPr id="46" name="Rectangle 45"/>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313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pic>
        <p:nvPicPr>
          <p:cNvPr id="126" name="Picture 125"/>
          <p:cNvPicPr>
            <a:picLocks noChangeAspect="1"/>
          </p:cNvPicPr>
          <p:nvPr/>
        </p:nvPicPr>
        <p:blipFill>
          <a:blip r:embed="rId4"/>
          <a:stretch>
            <a:fillRect/>
          </a:stretch>
        </p:blipFill>
        <p:spPr>
          <a:xfrm>
            <a:off x="2451139" y="2455407"/>
            <a:ext cx="2156758" cy="1865066"/>
          </a:xfrm>
          <a:prstGeom prst="rect">
            <a:avLst/>
          </a:prstGeom>
        </p:spPr>
      </p:pic>
      <p:grpSp>
        <p:nvGrpSpPr>
          <p:cNvPr id="141" name="Group 140"/>
          <p:cNvGrpSpPr/>
          <p:nvPr/>
        </p:nvGrpSpPr>
        <p:grpSpPr>
          <a:xfrm>
            <a:off x="847752" y="3388806"/>
            <a:ext cx="2156758" cy="1865066"/>
            <a:chOff x="830340" y="3322661"/>
            <a:chExt cx="2114661" cy="1828662"/>
          </a:xfrm>
        </p:grpSpPr>
        <p:pic>
          <p:nvPicPr>
            <p:cNvPr id="142" name="Picture 141"/>
            <p:cNvPicPr>
              <a:picLocks noChangeAspect="1"/>
            </p:cNvPicPr>
            <p:nvPr/>
          </p:nvPicPr>
          <p:blipFill>
            <a:blip r:embed="rId4"/>
            <a:stretch>
              <a:fillRect/>
            </a:stretch>
          </p:blipFill>
          <p:spPr>
            <a:xfrm>
              <a:off x="830340" y="3322661"/>
              <a:ext cx="2114661" cy="1828662"/>
            </a:xfrm>
            <a:prstGeom prst="rect">
              <a:avLst/>
            </a:prstGeom>
          </p:spPr>
        </p:pic>
        <p:sp>
          <p:nvSpPr>
            <p:cNvPr id="143" name="Rectangle 14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grpSp>
        <p:nvGrpSpPr>
          <p:cNvPr id="144" name="Group 143"/>
          <p:cNvGrpSpPr/>
          <p:nvPr/>
        </p:nvGrpSpPr>
        <p:grpSpPr>
          <a:xfrm>
            <a:off x="6544083" y="-1643"/>
            <a:ext cx="5891509" cy="6993533"/>
            <a:chOff x="6415486" y="-1611"/>
            <a:chExt cx="5776514" cy="6857027"/>
          </a:xfrm>
        </p:grpSpPr>
        <p:sp>
          <p:nvSpPr>
            <p:cNvPr id="146" name="Rectangle 145"/>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7" name="Rectangle 146"/>
            <p:cNvSpPr/>
            <p:nvPr/>
          </p:nvSpPr>
          <p:spPr bwMode="auto">
            <a:xfrm>
              <a:off x="6905272" y="-1611"/>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8" name="Hexagon 14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9" name="TextBox 148"/>
            <p:cNvSpPr txBox="1"/>
            <p:nvPr/>
          </p:nvSpPr>
          <p:spPr>
            <a:xfrm>
              <a:off x="7090737" y="71665"/>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Enterprise Proven</a:t>
              </a:r>
            </a:p>
          </p:txBody>
        </p:sp>
        <p:sp>
          <p:nvSpPr>
            <p:cNvPr id="150" name="TextBox 149"/>
            <p:cNvSpPr txBox="1"/>
            <p:nvPr/>
          </p:nvSpPr>
          <p:spPr>
            <a:xfrm>
              <a:off x="7187919" y="865293"/>
              <a:ext cx="4818581" cy="931628"/>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Enterprise Proven Cloud </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Enterprise Partner Ecosystem</a:t>
              </a:r>
            </a:p>
          </p:txBody>
        </p:sp>
        <p:cxnSp>
          <p:nvCxnSpPr>
            <p:cNvPr id="151" name="Straight Connector 150"/>
            <p:cNvCxnSpPr/>
            <p:nvPr/>
          </p:nvCxnSpPr>
          <p:spPr>
            <a:xfrm flipV="1">
              <a:off x="7159656" y="8224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2" name="Group 151"/>
            <p:cNvGrpSpPr/>
            <p:nvPr/>
          </p:nvGrpSpPr>
          <p:grpSpPr>
            <a:xfrm>
              <a:off x="9614382" y="4138531"/>
              <a:ext cx="2374903" cy="2641449"/>
              <a:chOff x="9614382" y="4064106"/>
              <a:chExt cx="2374903" cy="2641449"/>
            </a:xfrm>
          </p:grpSpPr>
          <p:sp>
            <p:nvSpPr>
              <p:cNvPr id="168" name="Rectangle 167"/>
              <p:cNvSpPr/>
              <p:nvPr/>
            </p:nvSpPr>
            <p:spPr bwMode="auto">
              <a:xfrm>
                <a:off x="9614382" y="4064106"/>
                <a:ext cx="2374903" cy="45868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prstClr val="white"/>
                    </a:solidFill>
                    <a:latin typeface="Segoe UI Light" panose="020B0502040204020203" pitchFamily="34" charset="0"/>
                    <a:cs typeface="Segoe UI Light" panose="020B0502040204020203" pitchFamily="34" charset="0"/>
                  </a:rPr>
                  <a:t>Solution Providers (ISVs)</a:t>
                </a:r>
              </a:p>
            </p:txBody>
          </p:sp>
          <p:sp>
            <p:nvSpPr>
              <p:cNvPr id="169" name="Rectangle 168"/>
              <p:cNvSpPr/>
              <p:nvPr/>
            </p:nvSpPr>
            <p:spPr>
              <a:xfrm>
                <a:off x="9625360" y="4595357"/>
                <a:ext cx="2363925"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70" name="Picture 1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079" y="4694083"/>
                <a:ext cx="1195285" cy="281290"/>
              </a:xfrm>
              <a:prstGeom prst="rect">
                <a:avLst/>
              </a:prstGeom>
              <a:solidFill>
                <a:schemeClr val="bg1"/>
              </a:solidFill>
            </p:spPr>
          </p:pic>
          <p:pic>
            <p:nvPicPr>
              <p:cNvPr id="171" name="Picture 8" descr="http://tse1.mm.bing.net/th?id=JN.RVKXN0%2fS5%2btXHlZaqu2Mfw&amp;w=112&amp;h=105&amp;c=7&amp;rs=1&amp;qlt=90&amp;pid=3.1&amp;rm=2">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815" b="8254"/>
              <a:stretch/>
            </p:blipFill>
            <p:spPr bwMode="auto">
              <a:xfrm>
                <a:off x="9679115" y="4648545"/>
                <a:ext cx="645420" cy="590326"/>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descr="http://tse1.mm.bing.net/th?id=JN.uEvT7yJhw%2frFtvPZRc13Ew&amp;w=142&amp;h=100&amp;c=7&amp;rs=1&amp;qlt=90&amp;pid=3.1&amp;rm=2">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2249" y="5311438"/>
                <a:ext cx="818300" cy="4695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2" descr="Schlumberger">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64167" y="5950280"/>
                <a:ext cx="1094909" cy="507116"/>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4" descr="http://tse1.mm.bing.net/th?id=JN.%2fhRvA72sodIFPtSBxXgGQQ&amp;w=130&amp;h=100&amp;c=7&amp;rs=1&amp;qlt=90&amp;pid=3.1&amp;rm=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1349" y="5066690"/>
                <a:ext cx="749148" cy="576268"/>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5" descr="Osi Logo.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0124" y="6080624"/>
                <a:ext cx="890128" cy="527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p:cNvGrpSpPr/>
            <p:nvPr/>
          </p:nvGrpSpPr>
          <p:grpSpPr>
            <a:xfrm>
              <a:off x="7157467" y="4138531"/>
              <a:ext cx="2343297" cy="2645207"/>
              <a:chOff x="7157467" y="4064106"/>
              <a:chExt cx="2343297" cy="2645207"/>
            </a:xfrm>
          </p:grpSpPr>
          <p:sp>
            <p:nvSpPr>
              <p:cNvPr id="155" name="Rectangle 154"/>
              <p:cNvSpPr/>
              <p:nvPr/>
            </p:nvSpPr>
            <p:spPr bwMode="auto">
              <a:xfrm>
                <a:off x="7170915" y="4064106"/>
                <a:ext cx="2329407" cy="47223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System Integrators</a:t>
                </a:r>
              </a:p>
            </p:txBody>
          </p:sp>
          <p:sp>
            <p:nvSpPr>
              <p:cNvPr id="156" name="Rectangle 155"/>
              <p:cNvSpPr/>
              <p:nvPr/>
            </p:nvSpPr>
            <p:spPr>
              <a:xfrm>
                <a:off x="7157467" y="4599115"/>
                <a:ext cx="2343297"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57" name="Picture 156"/>
              <p:cNvPicPr>
                <a:picLocks noChangeAspect="1"/>
              </p:cNvPicPr>
              <p:nvPr/>
            </p:nvPicPr>
            <p:blipFill>
              <a:blip r:embed="rId15"/>
              <a:stretch>
                <a:fillRect/>
              </a:stretch>
            </p:blipFill>
            <p:spPr>
              <a:xfrm>
                <a:off x="7254732" y="4721876"/>
                <a:ext cx="904981" cy="224355"/>
              </a:xfrm>
              <a:prstGeom prst="rect">
                <a:avLst/>
              </a:prstGeom>
            </p:spPr>
          </p:pic>
          <p:pic>
            <p:nvPicPr>
              <p:cNvPr id="158" name="Picture 157"/>
              <p:cNvPicPr>
                <a:picLocks noChangeAspect="1"/>
              </p:cNvPicPr>
              <p:nvPr/>
            </p:nvPicPr>
            <p:blipFill>
              <a:blip r:embed="rId16"/>
              <a:stretch>
                <a:fillRect/>
              </a:stretch>
            </p:blipFill>
            <p:spPr>
              <a:xfrm>
                <a:off x="8270861" y="5150629"/>
                <a:ext cx="485209" cy="492329"/>
              </a:xfrm>
              <a:prstGeom prst="rect">
                <a:avLst/>
              </a:prstGeom>
            </p:spPr>
          </p:pic>
          <p:pic>
            <p:nvPicPr>
              <p:cNvPr id="159" name="Picture 158"/>
              <p:cNvPicPr>
                <a:picLocks noChangeAspect="1"/>
              </p:cNvPicPr>
              <p:nvPr/>
            </p:nvPicPr>
            <p:blipFill>
              <a:blip r:embed="rId17"/>
              <a:stretch>
                <a:fillRect/>
              </a:stretch>
            </p:blipFill>
            <p:spPr>
              <a:xfrm>
                <a:off x="8927161" y="4701181"/>
                <a:ext cx="539271" cy="310351"/>
              </a:xfrm>
              <a:prstGeom prst="rect">
                <a:avLst/>
              </a:prstGeom>
            </p:spPr>
          </p:pic>
          <p:pic>
            <p:nvPicPr>
              <p:cNvPr id="160" name="Picture 159"/>
              <p:cNvPicPr>
                <a:picLocks noChangeAspect="1"/>
              </p:cNvPicPr>
              <p:nvPr/>
            </p:nvPicPr>
            <p:blipFill>
              <a:blip r:embed="rId18"/>
              <a:stretch>
                <a:fillRect/>
              </a:stretch>
            </p:blipFill>
            <p:spPr>
              <a:xfrm>
                <a:off x="7313128" y="6124778"/>
                <a:ext cx="777903" cy="470677"/>
              </a:xfrm>
              <a:prstGeom prst="rect">
                <a:avLst/>
              </a:prstGeom>
            </p:spPr>
          </p:pic>
          <p:pic>
            <p:nvPicPr>
              <p:cNvPr id="161" name="Picture 160" descr="http://t2.gstatic.com/images?q=tbn:ANd9GcS6eP5VK22FjC75kzyIOCehGcm6mGtDiP26JGKHKbqrgeQ5H8-t"/>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gray">
              <a:xfrm>
                <a:off x="8957404" y="5480622"/>
                <a:ext cx="505445" cy="508162"/>
              </a:xfrm>
              <a:prstGeom prst="rect">
                <a:avLst/>
              </a:prstGeom>
              <a:noFill/>
              <a:extLst>
                <a:ext uri="{909E8E84-426E-40dd-AFC4-6F175D3DCCD1}">
                  <a14:hiddenFill xmlns:xdr="http://schemas.openxmlformats.org/drawingml/2006/spreadsheetDrawing" xmlns="" xmlns:a14="http://schemas.microsoft.com/office/drawing/2010/main" xmlns:lc="http://schemas.openxmlformats.org/drawingml/2006/lockedCanvas">
                    <a:solidFill>
                      <a:srgbClr val="FFFFFF"/>
                    </a:solidFill>
                  </a14:hiddenFill>
                </a:ext>
              </a:extLst>
            </p:spPr>
          </p:pic>
          <p:pic>
            <p:nvPicPr>
              <p:cNvPr id="162" name="Picture 161"/>
              <p:cNvPicPr>
                <a:picLocks noChangeAspect="1"/>
              </p:cNvPicPr>
              <p:nvPr/>
            </p:nvPicPr>
            <p:blipFill rotWithShape="1">
              <a:blip r:embed="rId20" cstate="email">
                <a:extLst>
                  <a:ext uri="{28A0092B-C50C-407E-A947-70E740481C1C}">
                    <a14:useLocalDpi xmlns:a14="http://schemas.microsoft.com/office/drawing/2010/main" val="0"/>
                  </a:ext>
                </a:extLst>
              </a:blip>
              <a:srcRect t="28465" b="35101"/>
              <a:stretch/>
            </p:blipFill>
            <p:spPr>
              <a:xfrm>
                <a:off x="8852139" y="5177027"/>
                <a:ext cx="617064" cy="226100"/>
              </a:xfrm>
              <a:prstGeom prst="rect">
                <a:avLst/>
              </a:prstGeom>
            </p:spPr>
          </p:pic>
          <p:pic>
            <p:nvPicPr>
              <p:cNvPr id="163" name="Picture 162"/>
              <p:cNvPicPr>
                <a:picLocks noChangeAspect="1"/>
              </p:cNvPicPr>
              <p:nvPr/>
            </p:nvPicPr>
            <p:blipFill>
              <a:blip r:embed="rId21">
                <a:clrChange>
                  <a:clrFrom>
                    <a:srgbClr val="EDEDED"/>
                  </a:clrFrom>
                  <a:clrTo>
                    <a:srgbClr val="EDEDED">
                      <a:alpha val="0"/>
                    </a:srgbClr>
                  </a:clrTo>
                </a:clrChange>
              </a:blip>
              <a:stretch>
                <a:fillRect/>
              </a:stretch>
            </p:blipFill>
            <p:spPr>
              <a:xfrm>
                <a:off x="7243932" y="5112104"/>
                <a:ext cx="915781" cy="347591"/>
              </a:xfrm>
              <a:prstGeom prst="rect">
                <a:avLst/>
              </a:prstGeom>
            </p:spPr>
          </p:pic>
          <p:pic>
            <p:nvPicPr>
              <p:cNvPr id="164" name="Picture 163"/>
              <p:cNvPicPr>
                <a:picLocks noChangeAspect="1"/>
              </p:cNvPicPr>
              <p:nvPr/>
            </p:nvPicPr>
            <p:blipFill>
              <a:blip r:embed="rId22"/>
              <a:stretch>
                <a:fillRect/>
              </a:stretch>
            </p:blipFill>
            <p:spPr>
              <a:xfrm>
                <a:off x="8292094" y="6340643"/>
                <a:ext cx="1174338" cy="286571"/>
              </a:xfrm>
              <a:prstGeom prst="rect">
                <a:avLst/>
              </a:prstGeom>
            </p:spPr>
          </p:pic>
          <p:pic>
            <p:nvPicPr>
              <p:cNvPr id="165" name="Picture 164"/>
              <p:cNvPicPr>
                <a:picLocks noChangeAspect="1"/>
              </p:cNvPicPr>
              <p:nvPr/>
            </p:nvPicPr>
            <p:blipFill>
              <a:blip r:embed="rId23"/>
              <a:stretch>
                <a:fillRect/>
              </a:stretch>
            </p:blipFill>
            <p:spPr>
              <a:xfrm>
                <a:off x="7212250" y="5647520"/>
                <a:ext cx="940671" cy="283034"/>
              </a:xfrm>
              <a:prstGeom prst="rect">
                <a:avLst/>
              </a:prstGeom>
            </p:spPr>
          </p:pic>
          <p:pic>
            <p:nvPicPr>
              <p:cNvPr id="166" name="Picture 2" descr="image00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50793" y="4678925"/>
                <a:ext cx="545452" cy="24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3" descr="image00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68363" y="5893342"/>
                <a:ext cx="811366" cy="3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4" name="Straight Connector 153"/>
            <p:cNvCxnSpPr/>
            <p:nvPr/>
          </p:nvCxnSpPr>
          <p:spPr>
            <a:xfrm flipV="1">
              <a:off x="7164998" y="18319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96" name="Rectangle 195"/>
          <p:cNvSpPr/>
          <p:nvPr/>
        </p:nvSpPr>
        <p:spPr bwMode="auto">
          <a:xfrm>
            <a:off x="7328381" y="1907772"/>
            <a:ext cx="4904303" cy="48163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Largest Compliance Portfolio In the Industry</a:t>
            </a:r>
          </a:p>
        </p:txBody>
      </p:sp>
      <p:sp>
        <p:nvSpPr>
          <p:cNvPr id="197" name="Rectangle 196"/>
          <p:cNvSpPr/>
          <p:nvPr/>
        </p:nvSpPr>
        <p:spPr>
          <a:xfrm>
            <a:off x="7323857" y="2432735"/>
            <a:ext cx="4895112" cy="1745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261" name="Group 260"/>
          <p:cNvGrpSpPr/>
          <p:nvPr/>
        </p:nvGrpSpPr>
        <p:grpSpPr>
          <a:xfrm>
            <a:off x="7688939" y="2559977"/>
            <a:ext cx="4072043" cy="1629536"/>
            <a:chOff x="2419305" y="1976585"/>
            <a:chExt cx="9578922" cy="4605069"/>
          </a:xfrm>
        </p:grpSpPr>
        <p:grpSp>
          <p:nvGrpSpPr>
            <p:cNvPr id="262" name="Group 261"/>
            <p:cNvGrpSpPr/>
            <p:nvPr/>
          </p:nvGrpSpPr>
          <p:grpSpPr>
            <a:xfrm>
              <a:off x="2483667" y="3410649"/>
              <a:ext cx="9450199" cy="1754219"/>
              <a:chOff x="2419305" y="3410649"/>
              <a:chExt cx="9450199" cy="1754219"/>
            </a:xfrm>
          </p:grpSpPr>
          <p:pic>
            <p:nvPicPr>
              <p:cNvPr id="304" name="Picture 28"/>
              <p:cNvPicPr>
                <a:picLocks noChangeAspect="1"/>
              </p:cNvPicPr>
              <p:nvPr/>
            </p:nvPicPr>
            <p:blipFill rotWithShape="1">
              <a:blip r:embed="rId26"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305" name="Rectangle 304"/>
              <p:cNvSpPr/>
              <p:nvPr/>
            </p:nvSpPr>
            <p:spPr>
              <a:xfrm>
                <a:off x="3628234" y="4247469"/>
                <a:ext cx="780585" cy="917399"/>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HIPAA / HITECH</a:t>
                </a:r>
              </a:p>
            </p:txBody>
          </p:sp>
          <p:sp>
            <p:nvSpPr>
              <p:cNvPr id="306" name="Rectangle 305"/>
              <p:cNvSpPr/>
              <p:nvPr/>
            </p:nvSpPr>
            <p:spPr>
              <a:xfrm>
                <a:off x="2419305" y="4247470"/>
                <a:ext cx="968576"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err="1">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FedRAMP</a:t>
                </a: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 JAB P-ATO</a:t>
                </a:r>
              </a:p>
            </p:txBody>
          </p:sp>
          <p:pic>
            <p:nvPicPr>
              <p:cNvPr id="307" name="Picture 3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308" name="Rectangle 307"/>
              <p:cNvSpPr/>
              <p:nvPr/>
            </p:nvSpPr>
            <p:spPr>
              <a:xfrm>
                <a:off x="4545714" y="4247470"/>
                <a:ext cx="1035321"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FIPS 140-2</a:t>
                </a:r>
              </a:p>
            </p:txBody>
          </p:sp>
          <p:pic>
            <p:nvPicPr>
              <p:cNvPr id="309" name="Picture 3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310" name="Rectangle 309"/>
              <p:cNvSpPr/>
              <p:nvPr/>
            </p:nvSpPr>
            <p:spPr>
              <a:xfrm>
                <a:off x="6706276" y="4247470"/>
                <a:ext cx="756952" cy="591766"/>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FERPA</a:t>
                </a:r>
              </a:p>
            </p:txBody>
          </p:sp>
          <p:pic>
            <p:nvPicPr>
              <p:cNvPr id="311" name="Picture 3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312" name="Picture 31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313" name="Rectangle 312"/>
              <p:cNvSpPr/>
              <p:nvPr/>
            </p:nvSpPr>
            <p:spPr>
              <a:xfrm>
                <a:off x="7390737" y="4247470"/>
                <a:ext cx="1131469"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DISA Level 2</a:t>
                </a:r>
              </a:p>
            </p:txBody>
          </p:sp>
          <p:pic>
            <p:nvPicPr>
              <p:cNvPr id="314" name="Picture 31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315" name="Picture 314" descr="http://1.bp.blogspot.com/-zsub2Ach6i8/T3qyuPps54I/AAAAAAAAAVY/2DAjv_gntto/s1600/irs-logo.jpeg.png"/>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316" name="Picture 315"/>
              <p:cNvPicPr>
                <a:picLocks noChangeAspect="1"/>
              </p:cNvPicPr>
              <p:nvPr/>
            </p:nvPicPr>
            <p:blipFill rotWithShape="1">
              <a:blip r:embed="rId33"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317" name="Picture 31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318" name="Rectangle 317"/>
              <p:cNvSpPr/>
              <p:nvPr/>
            </p:nvSpPr>
            <p:spPr>
              <a:xfrm>
                <a:off x="10052631" y="4247470"/>
                <a:ext cx="105839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ITAR-ready</a:t>
                </a:r>
              </a:p>
            </p:txBody>
          </p:sp>
          <p:sp>
            <p:nvSpPr>
              <p:cNvPr id="319" name="Rectangle 318"/>
              <p:cNvSpPr/>
              <p:nvPr/>
            </p:nvSpPr>
            <p:spPr>
              <a:xfrm>
                <a:off x="8520044" y="4247470"/>
                <a:ext cx="66611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CJIS</a:t>
                </a:r>
              </a:p>
            </p:txBody>
          </p:sp>
          <p:sp>
            <p:nvSpPr>
              <p:cNvPr id="320" name="Rectangle 319"/>
              <p:cNvSpPr/>
              <p:nvPr/>
            </p:nvSpPr>
            <p:spPr>
              <a:xfrm>
                <a:off x="5748326" y="4247470"/>
                <a:ext cx="835334" cy="591766"/>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21 CFR</a:t>
                </a:r>
              </a:p>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Part 11</a:t>
                </a:r>
              </a:p>
            </p:txBody>
          </p:sp>
          <p:sp>
            <p:nvSpPr>
              <p:cNvPr id="321" name="Rectangle 320"/>
              <p:cNvSpPr/>
              <p:nvPr/>
            </p:nvSpPr>
            <p:spPr>
              <a:xfrm>
                <a:off x="9251596" y="4247470"/>
                <a:ext cx="931482"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IRS 1075</a:t>
                </a:r>
              </a:p>
            </p:txBody>
          </p:sp>
          <p:pic>
            <p:nvPicPr>
              <p:cNvPr id="322" name="Picture 6" descr="image007"/>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Rectangle 322"/>
              <p:cNvSpPr/>
              <p:nvPr/>
            </p:nvSpPr>
            <p:spPr>
              <a:xfrm>
                <a:off x="11081391" y="4247470"/>
                <a:ext cx="788113"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Section 508 VPAT</a:t>
                </a:r>
              </a:p>
            </p:txBody>
          </p:sp>
        </p:grpSp>
        <p:grpSp>
          <p:nvGrpSpPr>
            <p:cNvPr id="263" name="Group 262"/>
            <p:cNvGrpSpPr/>
            <p:nvPr/>
          </p:nvGrpSpPr>
          <p:grpSpPr>
            <a:xfrm>
              <a:off x="2731445" y="1976585"/>
              <a:ext cx="8954642" cy="1085679"/>
              <a:chOff x="2519321" y="1938043"/>
              <a:chExt cx="8954642" cy="1085679"/>
            </a:xfrm>
          </p:grpSpPr>
          <p:pic>
            <p:nvPicPr>
              <p:cNvPr id="288" name="Picture 14" descr="http://www.theauditpeople.com/sites/default/files/pictures/iso-logo.png"/>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88"/>
              <p:cNvPicPr>
                <a:picLocks noChangeAspect="1"/>
              </p:cNvPicPr>
              <p:nvPr/>
            </p:nvPicPr>
            <p:blipFill>
              <a:blip r:embed="rId37"/>
              <a:stretch>
                <a:fillRect/>
              </a:stretch>
            </p:blipFill>
            <p:spPr>
              <a:xfrm>
                <a:off x="4687686" y="1938043"/>
                <a:ext cx="666748" cy="610402"/>
              </a:xfrm>
              <a:prstGeom prst="rect">
                <a:avLst/>
              </a:prstGeom>
            </p:spPr>
          </p:pic>
          <p:pic>
            <p:nvPicPr>
              <p:cNvPr id="290" name="Picture 289"/>
              <p:cNvPicPr>
                <a:picLocks noChangeAspect="1"/>
              </p:cNvPicPr>
              <p:nvPr/>
            </p:nvPicPr>
            <p:blipFill>
              <a:blip r:embed="rId38"/>
              <a:stretch>
                <a:fillRect/>
              </a:stretch>
            </p:blipFill>
            <p:spPr>
              <a:xfrm>
                <a:off x="2519321" y="1938043"/>
                <a:ext cx="609112" cy="610402"/>
              </a:xfrm>
              <a:prstGeom prst="rect">
                <a:avLst/>
              </a:prstGeom>
            </p:spPr>
          </p:pic>
          <p:pic>
            <p:nvPicPr>
              <p:cNvPr id="291" name="Picture 290"/>
              <p:cNvPicPr>
                <a:picLocks noChangeAspect="1"/>
              </p:cNvPicPr>
              <p:nvPr/>
            </p:nvPicPr>
            <p:blipFill>
              <a:blip r:embed="rId37"/>
              <a:stretch>
                <a:fillRect/>
              </a:stretch>
            </p:blipFill>
            <p:spPr>
              <a:xfrm>
                <a:off x="3593041" y="1938043"/>
                <a:ext cx="666748" cy="610402"/>
              </a:xfrm>
              <a:prstGeom prst="rect">
                <a:avLst/>
              </a:prstGeom>
            </p:spPr>
          </p:pic>
          <p:pic>
            <p:nvPicPr>
              <p:cNvPr id="292" name="Picture 291"/>
              <p:cNvPicPr>
                <a:picLocks noChangeAspect="1"/>
              </p:cNvPicPr>
              <p:nvPr/>
            </p:nvPicPr>
            <p:blipFill>
              <a:blip r:embed="rId39"/>
              <a:stretch>
                <a:fillRect/>
              </a:stretch>
            </p:blipFill>
            <p:spPr>
              <a:xfrm>
                <a:off x="5700028" y="2009248"/>
                <a:ext cx="735635" cy="467992"/>
              </a:xfrm>
              <a:prstGeom prst="rect">
                <a:avLst/>
              </a:prstGeom>
            </p:spPr>
          </p:pic>
          <p:pic>
            <p:nvPicPr>
              <p:cNvPr id="293" name="Picture 292"/>
              <p:cNvPicPr>
                <a:picLocks noChangeAspect="1"/>
              </p:cNvPicPr>
              <p:nvPr/>
            </p:nvPicPr>
            <p:blipFill>
              <a:blip r:embed="rId40"/>
              <a:stretch>
                <a:fillRect/>
              </a:stretch>
            </p:blipFill>
            <p:spPr>
              <a:xfrm>
                <a:off x="6821462" y="2071754"/>
                <a:ext cx="894482" cy="342981"/>
              </a:xfrm>
              <a:prstGeom prst="rect">
                <a:avLst/>
              </a:prstGeom>
            </p:spPr>
          </p:pic>
          <p:pic>
            <p:nvPicPr>
              <p:cNvPr id="294" name="Picture 293"/>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295" name="Rectangle 294"/>
              <p:cNvSpPr/>
              <p:nvPr/>
            </p:nvSpPr>
            <p:spPr>
              <a:xfrm>
                <a:off x="2536491" y="2721995"/>
                <a:ext cx="56730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27001</a:t>
                </a:r>
              </a:p>
            </p:txBody>
          </p:sp>
          <p:sp>
            <p:nvSpPr>
              <p:cNvPr id="296" name="Rectangle 295"/>
              <p:cNvSpPr/>
              <p:nvPr/>
            </p:nvSpPr>
            <p:spPr>
              <a:xfrm>
                <a:off x="5713531" y="2721995"/>
                <a:ext cx="858035"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PCI DSS Level 1</a:t>
                </a:r>
              </a:p>
            </p:txBody>
          </p:sp>
          <p:sp>
            <p:nvSpPr>
              <p:cNvPr id="297" name="Rectangle 296"/>
              <p:cNvSpPr/>
              <p:nvPr/>
            </p:nvSpPr>
            <p:spPr>
              <a:xfrm>
                <a:off x="3565527"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1 Type 2</a:t>
                </a:r>
              </a:p>
            </p:txBody>
          </p:sp>
          <p:sp>
            <p:nvSpPr>
              <p:cNvPr id="298" name="Rectangle 297"/>
              <p:cNvSpPr/>
              <p:nvPr/>
            </p:nvSpPr>
            <p:spPr>
              <a:xfrm>
                <a:off x="4657408"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2 Type 2</a:t>
                </a:r>
              </a:p>
            </p:txBody>
          </p:sp>
          <p:sp>
            <p:nvSpPr>
              <p:cNvPr id="299" name="Rectangle 298"/>
              <p:cNvSpPr/>
              <p:nvPr/>
            </p:nvSpPr>
            <p:spPr>
              <a:xfrm>
                <a:off x="8072065" y="2721995"/>
                <a:ext cx="567308"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27018</a:t>
                </a:r>
              </a:p>
            </p:txBody>
          </p:sp>
          <p:sp>
            <p:nvSpPr>
              <p:cNvPr id="300" name="Rectangle 299"/>
              <p:cNvSpPr/>
              <p:nvPr/>
            </p:nvSpPr>
            <p:spPr>
              <a:xfrm>
                <a:off x="6854615" y="2721995"/>
                <a:ext cx="828176"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Cloud Controls</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Matrix</a:t>
                </a:r>
              </a:p>
            </p:txBody>
          </p:sp>
          <p:sp>
            <p:nvSpPr>
              <p:cNvPr id="301" name="Rectangle 300"/>
              <p:cNvSpPr/>
              <p:nvPr/>
            </p:nvSpPr>
            <p:spPr>
              <a:xfrm>
                <a:off x="896977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Content Delivery and</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Security Association</a:t>
                </a:r>
              </a:p>
            </p:txBody>
          </p:sp>
          <p:sp>
            <p:nvSpPr>
              <p:cNvPr id="302" name="Rectangle 301"/>
              <p:cNvSpPr/>
              <p:nvPr/>
            </p:nvSpPr>
            <p:spPr>
              <a:xfrm>
                <a:off x="1030634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Shared</a:t>
                </a:r>
              </a:p>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Assessments</a:t>
                </a:r>
              </a:p>
            </p:txBody>
          </p:sp>
          <p:pic>
            <p:nvPicPr>
              <p:cNvPr id="303" name="Picture 30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264" name="Group 263"/>
            <p:cNvGrpSpPr/>
            <p:nvPr/>
          </p:nvGrpSpPr>
          <p:grpSpPr>
            <a:xfrm>
              <a:off x="2419305" y="4918891"/>
              <a:ext cx="9578922" cy="1662763"/>
              <a:chOff x="2197351" y="4814116"/>
              <a:chExt cx="9578922" cy="1662763"/>
            </a:xfrm>
          </p:grpSpPr>
          <p:sp>
            <p:nvSpPr>
              <p:cNvPr id="265" name="Rectangle 264"/>
              <p:cNvSpPr/>
              <p:nvPr/>
            </p:nvSpPr>
            <p:spPr>
              <a:xfrm>
                <a:off x="2197351" y="5487034"/>
                <a:ext cx="1129566"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European Union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Model Clauses</a:t>
                </a:r>
              </a:p>
            </p:txBody>
          </p:sp>
          <p:grpSp>
            <p:nvGrpSpPr>
              <p:cNvPr id="266" name="Group 265"/>
              <p:cNvGrpSpPr/>
              <p:nvPr/>
            </p:nvGrpSpPr>
            <p:grpSpPr>
              <a:xfrm>
                <a:off x="2358769" y="4814116"/>
                <a:ext cx="9417504" cy="1662763"/>
                <a:chOff x="2358769" y="4814116"/>
                <a:chExt cx="9417504" cy="1662763"/>
              </a:xfrm>
            </p:grpSpPr>
            <p:pic>
              <p:nvPicPr>
                <p:cNvPr id="267" name="Picture 266"/>
                <p:cNvPicPr>
                  <a:picLocks noChangeAspect="1"/>
                </p:cNvPicPr>
                <p:nvPr/>
              </p:nvPicPr>
              <p:blipFill rotWithShape="1">
                <a:blip r:embed="rId43"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268" name="Rectangle 267"/>
                <p:cNvSpPr/>
                <p:nvPr/>
              </p:nvSpPr>
              <p:spPr>
                <a:xfrm>
                  <a:off x="3784259" y="5487034"/>
                  <a:ext cx="1118712"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United Kingdom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G-Cloud</a:t>
                  </a:r>
                </a:p>
              </p:txBody>
            </p:sp>
            <p:pic>
              <p:nvPicPr>
                <p:cNvPr id="269" name="Picture 26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270" name="Rectangle 269"/>
                <p:cNvSpPr/>
                <p:nvPr/>
              </p:nvSpPr>
              <p:spPr>
                <a:xfrm>
                  <a:off x="7135155" y="5487034"/>
                  <a:ext cx="1175681"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Singapore</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MTCS Level 3 </a:t>
                  </a:r>
                </a:p>
              </p:txBody>
            </p:sp>
            <p:pic>
              <p:nvPicPr>
                <p:cNvPr id="271" name="Picture 4" descr="image002"/>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Rectangle 271"/>
                <p:cNvSpPr/>
                <p:nvPr/>
              </p:nvSpPr>
              <p:spPr>
                <a:xfrm>
                  <a:off x="8203216" y="5487034"/>
                  <a:ext cx="957834"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Australian Signals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Directorate</a:t>
                  </a:r>
                </a:p>
              </p:txBody>
            </p:sp>
            <p:pic>
              <p:nvPicPr>
                <p:cNvPr id="273" name="Picture 27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274" name="Picture 273" descr="http://ts1.mm.bing.net/th?&amp;id=HN.607999990459468225&amp;w=300&amp;h=300&amp;c=0&amp;pid=1.9&amp;rs=0&amp;p=0"/>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275" name="Picture 274" descr="IRAP logo">
                  <a:hlinkClick r:id="rId48"/>
                </p:cNvPr>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277" name="Picture 276" descr="FISC : The Center for Financial Industry Infomation System">
                  <a:hlinkClick r:id="rId51" tooltip="&quot;FISC HOME&quot;"/>
                </p:cNvPr>
                <p:cNvPicPr/>
                <p:nvPr/>
              </p:nvPicPr>
              <p:blipFill rotWithShape="1">
                <a:blip r:embed="rId52" cstate="print">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278" name="Rectangle 277"/>
                <p:cNvSpPr/>
                <p:nvPr/>
              </p:nvSpPr>
              <p:spPr>
                <a:xfrm>
                  <a:off x="9759776" y="5487034"/>
                  <a:ext cx="1152035"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Japan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Financial Services</a:t>
                  </a:r>
                </a:p>
              </p:txBody>
            </p:sp>
            <p:pic>
              <p:nvPicPr>
                <p:cNvPr id="279" name="Picture 8" descr="image002"/>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Rectangle 279"/>
                <p:cNvSpPr/>
                <p:nvPr/>
              </p:nvSpPr>
              <p:spPr>
                <a:xfrm>
                  <a:off x="4516359" y="5487035"/>
                  <a:ext cx="1320320" cy="793129"/>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 Multi</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Layer Protection Scheme</a:t>
                  </a:r>
                </a:p>
              </p:txBody>
            </p:sp>
            <p:sp>
              <p:nvSpPr>
                <p:cNvPr id="281" name="Rectangle 280"/>
                <p:cNvSpPr/>
                <p:nvPr/>
              </p:nvSpPr>
              <p:spPr>
                <a:xfrm>
                  <a:off x="6416230" y="5487034"/>
                  <a:ext cx="725005"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CCCPPF</a:t>
                  </a:r>
                </a:p>
              </p:txBody>
            </p:sp>
            <p:sp>
              <p:nvSpPr>
                <p:cNvPr id="282" name="Rectangle 281"/>
                <p:cNvSpPr/>
                <p:nvPr/>
              </p:nvSpPr>
              <p:spPr>
                <a:xfrm>
                  <a:off x="8927189" y="5487034"/>
                  <a:ext cx="1102501"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 New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Zealand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GCIO</a:t>
                  </a:r>
                </a:p>
              </p:txBody>
            </p:sp>
            <p:sp>
              <p:nvSpPr>
                <p:cNvPr id="283" name="Rectangle 282"/>
                <p:cNvSpPr/>
                <p:nvPr/>
              </p:nvSpPr>
              <p:spPr>
                <a:xfrm>
                  <a:off x="5635811" y="5487034"/>
                  <a:ext cx="759061"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GB 18030</a:t>
                  </a:r>
                </a:p>
              </p:txBody>
            </p:sp>
            <p:pic>
              <p:nvPicPr>
                <p:cNvPr id="284" name="Picture 2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285" name="Rectangle 284"/>
                <p:cNvSpPr/>
                <p:nvPr/>
              </p:nvSpPr>
              <p:spPr>
                <a:xfrm>
                  <a:off x="3266115" y="5487034"/>
                  <a:ext cx="720058"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 Safe Harbor</a:t>
                  </a:r>
                </a:p>
              </p:txBody>
            </p:sp>
            <p:sp>
              <p:nvSpPr>
                <p:cNvPr id="286" name="Rectangle 285"/>
                <p:cNvSpPr/>
                <p:nvPr/>
              </p:nvSpPr>
              <p:spPr>
                <a:xfrm>
                  <a:off x="10624238" y="5511527"/>
                  <a:ext cx="1152035"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ENISA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IAF</a:t>
                  </a:r>
                </a:p>
              </p:txBody>
            </p:sp>
            <p:pic>
              <p:nvPicPr>
                <p:cNvPr id="287" name="Picture 28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Tree>
    <p:extLst>
      <p:ext uri="{BB962C8B-B14F-4D97-AF65-F5344CB8AC3E}">
        <p14:creationId xmlns:p14="http://schemas.microsoft.com/office/powerpoint/2010/main" val="26212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23211" y="-64299"/>
            <a:ext cx="5391973" cy="7050981"/>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grpSp>
        <p:nvGrpSpPr>
          <p:cNvPr id="78" name="Group 77"/>
          <p:cNvGrpSpPr/>
          <p:nvPr/>
        </p:nvGrpSpPr>
        <p:grpSpPr>
          <a:xfrm>
            <a:off x="2457403" y="4297563"/>
            <a:ext cx="2156758" cy="1865066"/>
            <a:chOff x="2402431" y="600287"/>
            <a:chExt cx="2114661" cy="1828662"/>
          </a:xfrm>
        </p:grpSpPr>
        <p:pic>
          <p:nvPicPr>
            <p:cNvPr id="79" name="Picture 78"/>
            <p:cNvPicPr>
              <a:picLocks noChangeAspect="1"/>
            </p:cNvPicPr>
            <p:nvPr/>
          </p:nvPicPr>
          <p:blipFill>
            <a:blip r:embed="rId4"/>
            <a:stretch>
              <a:fillRect/>
            </a:stretch>
          </p:blipFill>
          <p:spPr>
            <a:xfrm>
              <a:off x="2402431" y="600287"/>
              <a:ext cx="2114661" cy="1828662"/>
            </a:xfrm>
            <a:prstGeom prst="rect">
              <a:avLst/>
            </a:prstGeom>
          </p:spPr>
        </p:pic>
        <p:sp>
          <p:nvSpPr>
            <p:cNvPr id="80" name="Rectangle 79"/>
            <p:cNvSpPr/>
            <p:nvPr/>
          </p:nvSpPr>
          <p:spPr>
            <a:xfrm>
              <a:off x="2525207" y="1117231"/>
              <a:ext cx="1858604" cy="855042"/>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grpSp>
      <p:sp>
        <p:nvSpPr>
          <p:cNvPr id="152" name="TextBox 151"/>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End to End Security &amp; Privacy</a:t>
            </a:r>
          </a:p>
        </p:txBody>
      </p:sp>
      <p:sp>
        <p:nvSpPr>
          <p:cNvPr id="179" name="TextBox 178"/>
          <p:cNvSpPr txBox="1"/>
          <p:nvPr/>
        </p:nvSpPr>
        <p:spPr>
          <a:xfrm>
            <a:off x="7116076" y="1663467"/>
            <a:ext cx="5064696" cy="950174"/>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Industry Standard Security &amp; Privacy</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You Own Your Data</a:t>
            </a:r>
          </a:p>
        </p:txBody>
      </p:sp>
      <p:cxnSp>
        <p:nvCxnSpPr>
          <p:cNvPr id="183" name="Straight Connector 182"/>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7116076" y="2957177"/>
            <a:ext cx="5064696"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7437885" y="3542365"/>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91" name="TextBox 190"/>
          <p:cNvSpPr txBox="1"/>
          <p:nvPr/>
        </p:nvSpPr>
        <p:spPr>
          <a:xfrm>
            <a:off x="7574268" y="377717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Industry Standard Support</a:t>
            </a:r>
          </a:p>
        </p:txBody>
      </p:sp>
      <p:sp>
        <p:nvSpPr>
          <p:cNvPr id="192" name="Rectangle 191"/>
          <p:cNvSpPr/>
          <p:nvPr/>
        </p:nvSpPr>
        <p:spPr>
          <a:xfrm>
            <a:off x="7435028" y="3042679"/>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Security</a:t>
            </a:r>
          </a:p>
        </p:txBody>
      </p:sp>
      <p:sp>
        <p:nvSpPr>
          <p:cNvPr id="193" name="Rectangle 192"/>
          <p:cNvSpPr/>
          <p:nvPr/>
        </p:nvSpPr>
        <p:spPr>
          <a:xfrm>
            <a:off x="7450562" y="5585723"/>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04" name="Rectangle 203"/>
          <p:cNvSpPr/>
          <p:nvPr/>
        </p:nvSpPr>
        <p:spPr>
          <a:xfrm>
            <a:off x="7435029" y="4905378"/>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End to End Security</a:t>
            </a:r>
          </a:p>
        </p:txBody>
      </p:sp>
      <p:sp>
        <p:nvSpPr>
          <p:cNvPr id="205" name="Rectangle 204"/>
          <p:cNvSpPr/>
          <p:nvPr/>
        </p:nvSpPr>
        <p:spPr>
          <a:xfrm>
            <a:off x="9877944" y="4925521"/>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Privacy</a:t>
            </a:r>
          </a:p>
        </p:txBody>
      </p:sp>
      <p:sp>
        <p:nvSpPr>
          <p:cNvPr id="206" name="Rectangle 205"/>
          <p:cNvSpPr/>
          <p:nvPr/>
        </p:nvSpPr>
        <p:spPr>
          <a:xfrm>
            <a:off x="9877119" y="5588319"/>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1" name="Rectangle 210"/>
          <p:cNvSpPr/>
          <p:nvPr/>
        </p:nvSpPr>
        <p:spPr>
          <a:xfrm>
            <a:off x="9877944" y="3569043"/>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2" name="Rectangle 211"/>
          <p:cNvSpPr/>
          <p:nvPr/>
        </p:nvSpPr>
        <p:spPr>
          <a:xfrm>
            <a:off x="9884704" y="3058012"/>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Solution Security</a:t>
            </a:r>
          </a:p>
        </p:txBody>
      </p:sp>
      <p:sp>
        <p:nvSpPr>
          <p:cNvPr id="224" name="TextBox 223"/>
          <p:cNvSpPr txBox="1"/>
          <p:nvPr/>
        </p:nvSpPr>
        <p:spPr>
          <a:xfrm>
            <a:off x="10120921" y="3769719"/>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Active Directory</a:t>
            </a:r>
          </a:p>
        </p:txBody>
      </p:sp>
      <p:sp>
        <p:nvSpPr>
          <p:cNvPr id="225" name="TextBox 224"/>
          <p:cNvSpPr txBox="1"/>
          <p:nvPr/>
        </p:nvSpPr>
        <p:spPr>
          <a:xfrm>
            <a:off x="7635589" y="5839028"/>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Security Advisor</a:t>
            </a:r>
          </a:p>
        </p:txBody>
      </p:sp>
      <p:sp>
        <p:nvSpPr>
          <p:cNvPr id="226" name="TextBox 225"/>
          <p:cNvSpPr txBox="1"/>
          <p:nvPr/>
        </p:nvSpPr>
        <p:spPr>
          <a:xfrm>
            <a:off x="10132820" y="584144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Your Solution </a:t>
            </a:r>
          </a:p>
          <a:p>
            <a:pPr defTabSz="932597">
              <a:defRPr/>
            </a:pPr>
            <a:r>
              <a:rPr lang="en-US" sz="1632" dirty="0">
                <a:solidFill>
                  <a:prstClr val="white"/>
                </a:solidFill>
                <a:latin typeface="Calibri" panose="020F0502020204030204"/>
              </a:rPr>
              <a:t>Your Data</a:t>
            </a:r>
          </a:p>
        </p:txBody>
      </p:sp>
      <p:pic>
        <p:nvPicPr>
          <p:cNvPr id="67" name="Picture 66"/>
          <p:cNvPicPr>
            <a:picLocks noChangeAspect="1"/>
          </p:cNvPicPr>
          <p:nvPr/>
        </p:nvPicPr>
        <p:blipFill>
          <a:blip r:embed="rId4"/>
          <a:stretch>
            <a:fillRect/>
          </a:stretch>
        </p:blipFill>
        <p:spPr>
          <a:xfrm>
            <a:off x="2451139" y="2455407"/>
            <a:ext cx="2156758" cy="1865066"/>
          </a:xfrm>
          <a:prstGeom prst="rect">
            <a:avLst/>
          </a:prstGeom>
        </p:spPr>
      </p:pic>
      <p:grpSp>
        <p:nvGrpSpPr>
          <p:cNvPr id="70" name="Group 69"/>
          <p:cNvGrpSpPr/>
          <p:nvPr/>
        </p:nvGrpSpPr>
        <p:grpSpPr>
          <a:xfrm>
            <a:off x="847752" y="3388806"/>
            <a:ext cx="2156758" cy="1865066"/>
            <a:chOff x="830340" y="3322661"/>
            <a:chExt cx="2114661" cy="1828662"/>
          </a:xfrm>
        </p:grpSpPr>
        <p:pic>
          <p:nvPicPr>
            <p:cNvPr id="71" name="Picture 70"/>
            <p:cNvPicPr>
              <a:picLocks noChangeAspect="1"/>
            </p:cNvPicPr>
            <p:nvPr/>
          </p:nvPicPr>
          <p:blipFill>
            <a:blip r:embed="rId4"/>
            <a:stretch>
              <a:fillRect/>
            </a:stretch>
          </p:blipFill>
          <p:spPr>
            <a:xfrm>
              <a:off x="830340" y="3322661"/>
              <a:ext cx="2114661" cy="1828662"/>
            </a:xfrm>
            <a:prstGeom prst="rect">
              <a:avLst/>
            </a:prstGeom>
          </p:spPr>
        </p:pic>
        <p:sp>
          <p:nvSpPr>
            <p:cNvPr id="72" name="Rectangle 7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60" name="Rectangle 5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11153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89614" y="-64298"/>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Data Analytics &amp;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188" name="Group 187"/>
          <p:cNvGrpSpPr/>
          <p:nvPr/>
        </p:nvGrpSpPr>
        <p:grpSpPr>
          <a:xfrm>
            <a:off x="4058171" y="3376039"/>
            <a:ext cx="2156759" cy="1865066"/>
            <a:chOff x="4057863" y="3376022"/>
            <a:chExt cx="2157064" cy="1865330"/>
          </a:xfrm>
        </p:grpSpPr>
        <p:pic>
          <p:nvPicPr>
            <p:cNvPr id="189" name="Picture 188"/>
            <p:cNvPicPr>
              <a:picLocks noChangeAspect="1"/>
            </p:cNvPicPr>
            <p:nvPr/>
          </p:nvPicPr>
          <p:blipFill>
            <a:blip r:embed="rId4"/>
            <a:stretch>
              <a:fillRect/>
            </a:stretch>
          </p:blipFill>
          <p:spPr>
            <a:xfrm>
              <a:off x="4057863" y="3376022"/>
              <a:ext cx="2157064" cy="1865330"/>
            </a:xfrm>
            <a:prstGeom prst="rect">
              <a:avLst/>
            </a:prstGeom>
          </p:spPr>
        </p:pic>
        <p:sp>
          <p:nvSpPr>
            <p:cNvPr id="190" name="Rectangle 189"/>
            <p:cNvSpPr/>
            <p:nvPr/>
          </p:nvSpPr>
          <p:spPr>
            <a:xfrm>
              <a:off x="4426156" y="3925036"/>
              <a:ext cx="1469276"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393"/>
          <p:cNvGrpSpPr>
            <a:grpSpLocks/>
          </p:cNvGrpSpPr>
          <p:nvPr/>
        </p:nvGrpSpPr>
        <p:grpSpPr bwMode="auto">
          <a:xfrm>
            <a:off x="7116077" y="3066584"/>
            <a:ext cx="2448869" cy="2045682"/>
            <a:chOff x="8289832" y="2910817"/>
            <a:chExt cx="2739047" cy="2333368"/>
          </a:xfrm>
          <a:solidFill>
            <a:srgbClr val="0070C0"/>
          </a:solidFill>
        </p:grpSpPr>
        <p:sp>
          <p:nvSpPr>
            <p:cNvPr id="51" name="Rectangle 50"/>
            <p:cNvSpPr/>
            <p:nvPr/>
          </p:nvSpPr>
          <p:spPr bwMode="auto">
            <a:xfrm>
              <a:off x="8289832" y="2910817"/>
              <a:ext cx="2739047" cy="2333368"/>
            </a:xfrm>
            <a:prstGeom prst="rect">
              <a:avLst/>
            </a:prstGeom>
            <a:grpFill/>
            <a:ln w="6350" cap="flat" cmpd="sng" algn="ctr">
              <a:noFill/>
              <a:prstDash val="solid"/>
              <a:miter lim="800000"/>
              <a:headEnd type="none" w="med" len="med"/>
              <a:tailEnd type="none" w="med" len="med"/>
            </a:ln>
            <a:effectLst/>
          </p:spPr>
          <p:txBody>
            <a:bodyPr lIns="182829" tIns="146263" rIns="182829" bIns="146263"/>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Platform</a:t>
              </a:r>
            </a:p>
          </p:txBody>
        </p:sp>
        <p:grpSp>
          <p:nvGrpSpPr>
            <p:cNvPr id="52" name="Group 387"/>
            <p:cNvGrpSpPr>
              <a:grpSpLocks/>
            </p:cNvGrpSpPr>
            <p:nvPr/>
          </p:nvGrpSpPr>
          <p:grpSpPr bwMode="auto">
            <a:xfrm>
              <a:off x="8755249" y="3474294"/>
              <a:ext cx="1008110" cy="323838"/>
              <a:chOff x="8755249" y="3474294"/>
              <a:chExt cx="1008110" cy="323838"/>
            </a:xfrm>
            <a:grpFill/>
          </p:grpSpPr>
          <p:sp>
            <p:nvSpPr>
              <p:cNvPr id="71" name="TextBox 70"/>
              <p:cNvSpPr txBox="1"/>
              <p:nvPr/>
            </p:nvSpPr>
            <p:spPr>
              <a:xfrm>
                <a:off x="9104401" y="3498127"/>
                <a:ext cx="658958"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72" name="Picture 171"/>
              <p:cNvPicPr>
                <a:picLocks noChangeAspect="1"/>
              </p:cNvPicPr>
              <p:nvPr/>
            </p:nvPicPr>
            <p:blipFill>
              <a:blip r:embed="rId5" cstate="print">
                <a:grayscl/>
                <a:biLevel thresh="50000"/>
                <a:extLst>
                  <a:ext uri="{28A0092B-C50C-407E-A947-70E740481C1C}">
                    <a14:useLocalDpi xmlns:a14="http://schemas.microsoft.com/office/drawing/2010/main" val="0"/>
                  </a:ext>
                </a:extLst>
              </a:blip>
              <a:srcRect/>
              <a:stretch>
                <a:fillRect/>
              </a:stretch>
            </p:blipFill>
            <p:spPr bwMode="auto">
              <a:xfrm>
                <a:off x="8755249" y="3474294"/>
                <a:ext cx="296809" cy="2968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3" name="Group 389"/>
            <p:cNvGrpSpPr>
              <a:grpSpLocks/>
            </p:cNvGrpSpPr>
            <p:nvPr/>
          </p:nvGrpSpPr>
          <p:grpSpPr bwMode="auto">
            <a:xfrm>
              <a:off x="8738613" y="4670149"/>
              <a:ext cx="972348" cy="337525"/>
              <a:chOff x="8738613" y="4670149"/>
              <a:chExt cx="972348" cy="337525"/>
            </a:xfrm>
            <a:grpFill/>
          </p:grpSpPr>
          <p:sp>
            <p:nvSpPr>
              <p:cNvPr id="67" name="TextBox 66"/>
              <p:cNvSpPr txBox="1"/>
              <p:nvPr/>
            </p:nvSpPr>
            <p:spPr>
              <a:xfrm>
                <a:off x="9052001" y="4707669"/>
                <a:ext cx="658960"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70" name="Picture 173"/>
              <p:cNvPicPr>
                <a:picLocks noChangeAspect="1"/>
              </p:cNvPicPr>
              <p:nvPr/>
            </p:nvPicPr>
            <p:blipFill>
              <a:blip r:embed="rId6" cstate="print">
                <a:grayscl/>
                <a:biLevel thresh="50000"/>
                <a:extLst>
                  <a:ext uri="{28A0092B-C50C-407E-A947-70E740481C1C}">
                    <a14:useLocalDpi xmlns:a14="http://schemas.microsoft.com/office/drawing/2010/main" val="0"/>
                  </a:ext>
                </a:extLst>
              </a:blip>
              <a:srcRect/>
              <a:stretch>
                <a:fillRect/>
              </a:stretch>
            </p:blipFill>
            <p:spPr bwMode="auto">
              <a:xfrm>
                <a:off x="8738613" y="4670149"/>
                <a:ext cx="290620" cy="290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4" name="Group 390"/>
            <p:cNvGrpSpPr>
              <a:grpSpLocks/>
            </p:cNvGrpSpPr>
            <p:nvPr/>
          </p:nvGrpSpPr>
          <p:grpSpPr bwMode="auto">
            <a:xfrm>
              <a:off x="8747947" y="4059702"/>
              <a:ext cx="1012220" cy="318456"/>
              <a:chOff x="8747947" y="4059702"/>
              <a:chExt cx="1012220" cy="318456"/>
            </a:xfrm>
            <a:grpFill/>
          </p:grpSpPr>
          <p:sp>
            <p:nvSpPr>
              <p:cNvPr id="65" name="TextBox 64"/>
              <p:cNvSpPr txBox="1"/>
              <p:nvPr/>
            </p:nvSpPr>
            <p:spPr>
              <a:xfrm>
                <a:off x="9101208" y="4076566"/>
                <a:ext cx="658959"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66" name="Picture 175"/>
              <p:cNvPicPr>
                <a:picLocks noChangeAspect="1"/>
              </p:cNvPicPr>
              <p:nvPr/>
            </p:nvPicPr>
            <p:blipFill>
              <a:blip r:embed="rId7" cstate="print">
                <a:grayscl/>
                <a:biLevel thresh="50000"/>
                <a:extLst>
                  <a:ext uri="{28A0092B-C50C-407E-A947-70E740481C1C}">
                    <a14:useLocalDpi xmlns:a14="http://schemas.microsoft.com/office/drawing/2010/main" val="0"/>
                  </a:ext>
                </a:extLst>
              </a:blip>
              <a:srcRect/>
              <a:stretch>
                <a:fillRect/>
              </a:stretch>
            </p:blipFill>
            <p:spPr bwMode="auto">
              <a:xfrm>
                <a:off x="8747947" y="4059702"/>
                <a:ext cx="289282" cy="28928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5" name="Group 391"/>
            <p:cNvGrpSpPr>
              <a:grpSpLocks/>
            </p:cNvGrpSpPr>
            <p:nvPr/>
          </p:nvGrpSpPr>
          <p:grpSpPr bwMode="auto">
            <a:xfrm>
              <a:off x="9789813" y="4065697"/>
              <a:ext cx="1012004" cy="362603"/>
              <a:chOff x="9789813" y="4065697"/>
              <a:chExt cx="1012004" cy="362603"/>
            </a:xfrm>
            <a:grpFill/>
          </p:grpSpPr>
          <p:sp>
            <p:nvSpPr>
              <p:cNvPr id="62" name="TextBox 61"/>
              <p:cNvSpPr txBox="1"/>
              <p:nvPr/>
            </p:nvSpPr>
            <p:spPr>
              <a:xfrm>
                <a:off x="10142858" y="4128296"/>
                <a:ext cx="658959" cy="300004"/>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50688" eaLnBrk="0" fontAlgn="base" hangingPunct="0">
                  <a:lnSpc>
                    <a:spcPts val="832"/>
                  </a:lnSpc>
                  <a:spcBef>
                    <a:spcPct val="0"/>
                  </a:spcBef>
                  <a:spcAft>
                    <a:spcPct val="0"/>
                  </a:spcAft>
                  <a:defRPr/>
                </a:pPr>
                <a:endPar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4" name="Picture 177"/>
              <p:cNvPicPr>
                <a:picLocks noChangeAspect="1"/>
              </p:cNvPicPr>
              <p:nvPr/>
            </p:nvPicPr>
            <p:blipFill>
              <a:blip r:embed="rId8" cstate="print">
                <a:grayscl/>
                <a:biLevel thresh="50000"/>
                <a:extLst>
                  <a:ext uri="{28A0092B-C50C-407E-A947-70E740481C1C}">
                    <a14:useLocalDpi xmlns:a14="http://schemas.microsoft.com/office/drawing/2010/main" val="0"/>
                  </a:ext>
                </a:extLst>
              </a:blip>
              <a:srcRect/>
              <a:stretch>
                <a:fillRect/>
              </a:stretch>
            </p:blipFill>
            <p:spPr bwMode="auto">
              <a:xfrm>
                <a:off x="9789813" y="4065697"/>
                <a:ext cx="293993" cy="29399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6" name="Group 392"/>
            <p:cNvGrpSpPr>
              <a:grpSpLocks/>
            </p:cNvGrpSpPr>
            <p:nvPr/>
          </p:nvGrpSpPr>
          <p:grpSpPr bwMode="auto">
            <a:xfrm>
              <a:off x="9795245" y="4668527"/>
              <a:ext cx="1014511" cy="328035"/>
              <a:chOff x="9795245" y="4668527"/>
              <a:chExt cx="1014511" cy="328035"/>
            </a:xfrm>
            <a:grpFill/>
          </p:grpSpPr>
          <p:sp>
            <p:nvSpPr>
              <p:cNvPr id="60" name="TextBox 59"/>
              <p:cNvSpPr txBox="1"/>
              <p:nvPr/>
            </p:nvSpPr>
            <p:spPr>
              <a:xfrm>
                <a:off x="10150796" y="4694970"/>
                <a:ext cx="658960"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61" name="Picture 179" descr="Storage table.png"/>
              <p:cNvPicPr>
                <a:picLocks noChangeAspect="1"/>
              </p:cNvPicPr>
              <p:nvPr/>
            </p:nvPicPr>
            <p:blipFill>
              <a:blip r:embed="rId9" cstate="print">
                <a:grayscl/>
                <a:biLevel thresh="50000"/>
                <a:extLst>
                  <a:ext uri="{28A0092B-C50C-407E-A947-70E740481C1C}">
                    <a14:useLocalDpi xmlns:a14="http://schemas.microsoft.com/office/drawing/2010/main" val="0"/>
                  </a:ext>
                </a:extLst>
              </a:blip>
              <a:srcRect/>
              <a:stretch>
                <a:fillRect/>
              </a:stretch>
            </p:blipFill>
            <p:spPr bwMode="auto">
              <a:xfrm>
                <a:off x="9795245" y="4668527"/>
                <a:ext cx="288561" cy="28856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7" name="Group 388"/>
            <p:cNvGrpSpPr>
              <a:grpSpLocks/>
            </p:cNvGrpSpPr>
            <p:nvPr/>
          </p:nvGrpSpPr>
          <p:grpSpPr bwMode="auto">
            <a:xfrm>
              <a:off x="9763191" y="3476801"/>
              <a:ext cx="751841" cy="347627"/>
              <a:chOff x="9763191" y="3476801"/>
              <a:chExt cx="751841" cy="347627"/>
            </a:xfrm>
            <a:grpFill/>
          </p:grpSpPr>
          <p:pic>
            <p:nvPicPr>
              <p:cNvPr id="58" name="Picture 1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63191" y="3476801"/>
                <a:ext cx="320616" cy="290558"/>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10117452" y="3499715"/>
                <a:ext cx="396963" cy="325401"/>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5" name="Rectangle 4"/>
          <p:cNvSpPr/>
          <p:nvPr/>
        </p:nvSpPr>
        <p:spPr>
          <a:xfrm>
            <a:off x="9821100" y="3076881"/>
            <a:ext cx="2440439" cy="20353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Analytics</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76" name="TextBox 75"/>
          <p:cNvSpPr txBox="1"/>
          <p:nvPr/>
        </p:nvSpPr>
        <p:spPr>
          <a:xfrm>
            <a:off x="7104233" y="1686387"/>
            <a:ext cx="5162735" cy="1316787"/>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data storage and analytics ecosystem</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Unlock insights from any data</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partner with IoT Data</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6076" y="2957177"/>
            <a:ext cx="5162735"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Plus 8"/>
          <p:cNvSpPr/>
          <p:nvPr/>
        </p:nvSpPr>
        <p:spPr>
          <a:xfrm>
            <a:off x="9583902" y="3814972"/>
            <a:ext cx="218242" cy="229990"/>
          </a:xfrm>
          <a:prstGeom prst="mathPlus">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sp>
        <p:nvSpPr>
          <p:cNvPr id="83" name="Rectangle 8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87" name="Rectangle 86"/>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pic>
        <p:nvPicPr>
          <p:cNvPr id="90" name="Picture 8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055562" y="3468059"/>
            <a:ext cx="215819" cy="196328"/>
          </a:xfrm>
          <a:prstGeom prst="rect">
            <a:avLst/>
          </a:prstGeom>
          <a:solidFill>
            <a:schemeClr val="bg1"/>
          </a:solidFill>
        </p:spPr>
      </p:pic>
      <p:sp>
        <p:nvSpPr>
          <p:cNvPr id="91" name="TextBox 90"/>
          <p:cNvSpPr txBox="1"/>
          <p:nvPr/>
        </p:nvSpPr>
        <p:spPr bwMode="auto">
          <a:xfrm>
            <a:off x="10442463" y="3500099"/>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 Learning</a:t>
            </a:r>
          </a:p>
        </p:txBody>
      </p:sp>
      <p:grpSp>
        <p:nvGrpSpPr>
          <p:cNvPr id="108" name="Group 107"/>
          <p:cNvGrpSpPr/>
          <p:nvPr/>
        </p:nvGrpSpPr>
        <p:grpSpPr>
          <a:xfrm>
            <a:off x="9980829" y="3767466"/>
            <a:ext cx="324643" cy="242035"/>
            <a:chOff x="1107857" y="-3310276"/>
            <a:chExt cx="641349" cy="498475"/>
          </a:xfrm>
          <a:solidFill>
            <a:schemeClr val="tx1"/>
          </a:solidFill>
        </p:grpSpPr>
        <p:sp>
          <p:nvSpPr>
            <p:cNvPr id="10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grpSp>
      <p:sp>
        <p:nvSpPr>
          <p:cNvPr id="114" name="TextBox 113"/>
          <p:cNvSpPr txBox="1"/>
          <p:nvPr/>
        </p:nvSpPr>
        <p:spPr bwMode="auto">
          <a:xfrm>
            <a:off x="10453529" y="3835658"/>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19" name="Picture 118"/>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009146" y="4023466"/>
            <a:ext cx="348857" cy="317352"/>
          </a:xfrm>
          <a:prstGeom prst="rect">
            <a:avLst/>
          </a:prstGeom>
          <a:noFill/>
        </p:spPr>
      </p:pic>
      <p:sp>
        <p:nvSpPr>
          <p:cNvPr id="120" name="TextBox 119"/>
          <p:cNvSpPr txBox="1"/>
          <p:nvPr/>
        </p:nvSpPr>
        <p:spPr bwMode="auto">
          <a:xfrm>
            <a:off x="10463375" y="4111272"/>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21" name="Picture 120"/>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053334" y="4392703"/>
            <a:ext cx="253075" cy="230220"/>
          </a:xfrm>
          <a:prstGeom prst="rect">
            <a:avLst/>
          </a:prstGeom>
          <a:noFill/>
        </p:spPr>
      </p:pic>
      <p:sp>
        <p:nvSpPr>
          <p:cNvPr id="124" name="TextBox 123"/>
          <p:cNvSpPr txBox="1"/>
          <p:nvPr/>
        </p:nvSpPr>
        <p:spPr bwMode="auto">
          <a:xfrm>
            <a:off x="10460669" y="4457933"/>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Factory</a:t>
            </a:r>
          </a:p>
        </p:txBody>
      </p:sp>
      <p:pic>
        <p:nvPicPr>
          <p:cNvPr id="125" name="Picture 124"/>
          <p:cNvPicPr>
            <a:picLocks noChangeAspect="1"/>
          </p:cNvPicPr>
          <p:nvPr/>
        </p:nvPicPr>
        <p:blipFill>
          <a:blip r:embed="rId14"/>
          <a:stretch>
            <a:fillRect/>
          </a:stretch>
        </p:blipFill>
        <p:spPr>
          <a:xfrm>
            <a:off x="10053334" y="4721120"/>
            <a:ext cx="235433" cy="236089"/>
          </a:xfrm>
          <a:prstGeom prst="rect">
            <a:avLst/>
          </a:prstGeom>
        </p:spPr>
      </p:pic>
      <p:sp>
        <p:nvSpPr>
          <p:cNvPr id="127" name="TextBox 126"/>
          <p:cNvSpPr txBox="1"/>
          <p:nvPr/>
        </p:nvSpPr>
        <p:spPr bwMode="auto">
          <a:xfrm>
            <a:off x="10460669" y="4759755"/>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&amp; Analytics</a:t>
            </a:r>
          </a:p>
        </p:txBody>
      </p:sp>
      <p:pic>
        <p:nvPicPr>
          <p:cNvPr id="126" name="Picture 125"/>
          <p:cNvPicPr>
            <a:picLocks noChangeAspect="1"/>
          </p:cNvPicPr>
          <p:nvPr/>
        </p:nvPicPr>
        <p:blipFill>
          <a:blip r:embed="rId4"/>
          <a:stretch>
            <a:fillRect/>
          </a:stretch>
        </p:blipFill>
        <p:spPr>
          <a:xfrm>
            <a:off x="2451141" y="2455407"/>
            <a:ext cx="2156759" cy="1865066"/>
          </a:xfrm>
          <a:prstGeom prst="rect">
            <a:avLst/>
          </a:prstGeom>
        </p:spPr>
      </p:pic>
      <p:grpSp>
        <p:nvGrpSpPr>
          <p:cNvPr id="129" name="Group 128"/>
          <p:cNvGrpSpPr/>
          <p:nvPr/>
        </p:nvGrpSpPr>
        <p:grpSpPr>
          <a:xfrm>
            <a:off x="847752" y="3388806"/>
            <a:ext cx="2156758" cy="1865066"/>
            <a:chOff x="830340" y="3322661"/>
            <a:chExt cx="2114661" cy="1828662"/>
          </a:xfrm>
        </p:grpSpPr>
        <p:pic>
          <p:nvPicPr>
            <p:cNvPr id="130" name="Picture 129"/>
            <p:cNvPicPr>
              <a:picLocks noChangeAspect="1"/>
            </p:cNvPicPr>
            <p:nvPr/>
          </p:nvPicPr>
          <p:blipFill>
            <a:blip r:embed="rId4"/>
            <a:stretch>
              <a:fillRect/>
            </a:stretch>
          </p:blipFill>
          <p:spPr>
            <a:xfrm>
              <a:off x="830340" y="3322661"/>
              <a:ext cx="2114661" cy="1828662"/>
            </a:xfrm>
            <a:prstGeom prst="rect">
              <a:avLst/>
            </a:prstGeom>
          </p:spPr>
        </p:pic>
        <p:sp>
          <p:nvSpPr>
            <p:cNvPr id="131" name="Rectangle 130"/>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92" name="Rectangle 91"/>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49" name="Rectangle 148"/>
          <p:cNvSpPr/>
          <p:nvPr/>
        </p:nvSpPr>
        <p:spPr>
          <a:xfrm>
            <a:off x="7116076" y="5233733"/>
            <a:ext cx="5145463" cy="138531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Vault</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2" name="TextBox 1"/>
          <p:cNvSpPr txBox="1"/>
          <p:nvPr/>
        </p:nvSpPr>
        <p:spPr>
          <a:xfrm>
            <a:off x="7252243" y="5655822"/>
            <a:ext cx="5002479" cy="862712"/>
          </a:xfrm>
          <a:prstGeom prst="rect">
            <a:avLst/>
          </a:prstGeom>
          <a:noFill/>
        </p:spPr>
        <p:txBody>
          <a:bodyPr wrap="square" rtlCol="0">
            <a:spAutoFit/>
          </a:bodyPr>
          <a:lstStyle/>
          <a:p>
            <a:pPr marL="291436" indent="-291436" defTabSz="932597">
              <a:buFont typeface="Arial" panose="020B0604020202020204" pitchFamily="34" charset="0"/>
              <a:buChar char="•"/>
              <a:defRPr/>
            </a:pPr>
            <a:r>
              <a:rPr lang="en-US" sz="1224" dirty="0">
                <a:solidFill>
                  <a:prstClr val="white"/>
                </a:solidFill>
                <a:latin typeface="Calibri" panose="020F0502020204030204"/>
              </a:rPr>
              <a:t>You </a:t>
            </a:r>
            <a:r>
              <a:rPr lang="en-US" sz="1224" b="1" dirty="0">
                <a:solidFill>
                  <a:prstClr val="white"/>
                </a:solidFill>
                <a:latin typeface="Calibri" panose="020F0502020204030204"/>
              </a:rPr>
              <a:t>always</a:t>
            </a:r>
            <a:r>
              <a:rPr lang="en-US" sz="1224" dirty="0">
                <a:solidFill>
                  <a:prstClr val="white"/>
                </a:solidFill>
                <a:latin typeface="Calibri" panose="020F0502020204030204"/>
              </a:rPr>
              <a:t> own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Data Vault will enable you to partner with others on secure, filtered, revocable and auditable views of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Realize additional revenue streams</a:t>
            </a:r>
          </a:p>
        </p:txBody>
      </p:sp>
    </p:spTree>
    <p:extLst>
      <p:ext uri="{BB962C8B-B14F-4D97-AF65-F5344CB8AC3E}">
        <p14:creationId xmlns:p14="http://schemas.microsoft.com/office/powerpoint/2010/main" val="137877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43620" y="166807"/>
            <a:ext cx="5167458"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Secure Connectivity &amp; Management</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49"/>
          <p:cNvGrpSpPr/>
          <p:nvPr/>
        </p:nvGrpSpPr>
        <p:grpSpPr>
          <a:xfrm>
            <a:off x="4046653" y="1517092"/>
            <a:ext cx="2156757" cy="1865066"/>
            <a:chOff x="4057863" y="3376022"/>
            <a:chExt cx="2157064" cy="1865330"/>
          </a:xfrm>
        </p:grpSpPr>
        <p:pic>
          <p:nvPicPr>
            <p:cNvPr id="51" name="Picture 50"/>
            <p:cNvPicPr>
              <a:picLocks noChangeAspect="1"/>
            </p:cNvPicPr>
            <p:nvPr/>
          </p:nvPicPr>
          <p:blipFill>
            <a:blip r:embed="rId4"/>
            <a:stretch>
              <a:fillRect/>
            </a:stretch>
          </p:blipFill>
          <p:spPr>
            <a:xfrm>
              <a:off x="4057863" y="3376022"/>
              <a:ext cx="2157064" cy="1865330"/>
            </a:xfrm>
            <a:prstGeom prst="rect">
              <a:avLst/>
            </a:prstGeom>
          </p:spPr>
        </p:pic>
        <p:sp>
          <p:nvSpPr>
            <p:cNvPr id="52" name="Rectangle 51"/>
            <p:cNvSpPr/>
            <p:nvPr/>
          </p:nvSpPr>
          <p:spPr>
            <a:xfrm>
              <a:off x="4248537" y="3869013"/>
              <a:ext cx="1848043"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sp>
        <p:nvSpPr>
          <p:cNvPr id="102" name="TextBox 101"/>
          <p:cNvSpPr txBox="1"/>
          <p:nvPr/>
        </p:nvSpPr>
        <p:spPr>
          <a:xfrm>
            <a:off x="7242842" y="1543065"/>
            <a:ext cx="4895886" cy="871699"/>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connect and manage heterogeneous devices</a:t>
            </a:r>
          </a:p>
        </p:txBody>
      </p:sp>
      <p:cxnSp>
        <p:nvCxnSpPr>
          <p:cNvPr id="103" name="Straight Connector 102"/>
          <p:cNvCxnSpPr/>
          <p:nvPr/>
        </p:nvCxnSpPr>
        <p:spPr>
          <a:xfrm flipV="1">
            <a:off x="7241529" y="1503927"/>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7468211" y="3145207"/>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4" name="TextBox 3"/>
          <p:cNvSpPr txBox="1"/>
          <p:nvPr/>
        </p:nvSpPr>
        <p:spPr>
          <a:xfrm>
            <a:off x="7527284" y="3273356"/>
            <a:ext cx="1837681" cy="862647"/>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MQTT, HTTP, AMQP, OMA DM, LwM2M</a:t>
            </a:r>
          </a:p>
        </p:txBody>
      </p:sp>
      <p:sp>
        <p:nvSpPr>
          <p:cNvPr id="5" name="Rectangle 4"/>
          <p:cNvSpPr/>
          <p:nvPr/>
        </p:nvSpPr>
        <p:spPr>
          <a:xfrm>
            <a:off x="7465354" y="2645521"/>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Native Protocol Support</a:t>
            </a:r>
          </a:p>
        </p:txBody>
      </p:sp>
      <p:sp>
        <p:nvSpPr>
          <p:cNvPr id="108" name="Rectangle 107"/>
          <p:cNvSpPr/>
          <p:nvPr/>
        </p:nvSpPr>
        <p:spPr>
          <a:xfrm>
            <a:off x="7480888" y="5188565"/>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186" name="IoT Hub management"/>
          <p:cNvGrpSpPr/>
          <p:nvPr/>
        </p:nvGrpSpPr>
        <p:grpSpPr>
          <a:xfrm>
            <a:off x="8045972" y="5406900"/>
            <a:ext cx="886369" cy="756533"/>
            <a:chOff x="5940450" y="5470954"/>
            <a:chExt cx="425518" cy="375193"/>
          </a:xfrm>
        </p:grpSpPr>
        <p:sp>
          <p:nvSpPr>
            <p:cNvPr id="187" name="Freeform 186"/>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1" name="Group 190"/>
            <p:cNvGrpSpPr/>
            <p:nvPr/>
          </p:nvGrpSpPr>
          <p:grpSpPr>
            <a:xfrm>
              <a:off x="6032077" y="5601867"/>
              <a:ext cx="258584" cy="74058"/>
              <a:chOff x="5993561" y="5590711"/>
              <a:chExt cx="371622" cy="106432"/>
            </a:xfrm>
          </p:grpSpPr>
          <p:sp>
            <p:nvSpPr>
              <p:cNvPr id="199" name="Rectangle 198"/>
              <p:cNvSpPr/>
              <p:nvPr/>
            </p:nvSpPr>
            <p:spPr bwMode="auto">
              <a:xfrm>
                <a:off x="599356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p:cNvSpPr/>
              <p:nvPr/>
            </p:nvSpPr>
            <p:spPr bwMode="auto">
              <a:xfrm>
                <a:off x="6123832"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a:off x="6258751" y="5590711"/>
                <a:ext cx="106432" cy="106432"/>
              </a:xfrm>
              <a:prstGeom prst="rect">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2" name="Group 191"/>
            <p:cNvGrpSpPr/>
            <p:nvPr/>
          </p:nvGrpSpPr>
          <p:grpSpPr>
            <a:xfrm>
              <a:off x="6032077" y="5697143"/>
              <a:ext cx="258584" cy="74058"/>
              <a:chOff x="5993561" y="5590711"/>
              <a:chExt cx="371622" cy="106432"/>
            </a:xfrm>
          </p:grpSpPr>
          <p:sp>
            <p:nvSpPr>
              <p:cNvPr id="193" name="Rectangle 192"/>
              <p:cNvSpPr/>
              <p:nvPr/>
            </p:nvSpPr>
            <p:spPr bwMode="auto">
              <a:xfrm>
                <a:off x="5993561"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p:cNvSpPr/>
              <p:nvPr/>
            </p:nvSpPr>
            <p:spPr bwMode="auto">
              <a:xfrm>
                <a:off x="6123832"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p:cNvSpPr/>
              <p:nvPr/>
            </p:nvSpPr>
            <p:spPr bwMode="auto">
              <a:xfrm>
                <a:off x="625875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1" name="Rectangle 110"/>
          <p:cNvSpPr/>
          <p:nvPr/>
        </p:nvSpPr>
        <p:spPr>
          <a:xfrm>
            <a:off x="7465355" y="4508220"/>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Management</a:t>
            </a:r>
          </a:p>
        </p:txBody>
      </p:sp>
      <p:sp>
        <p:nvSpPr>
          <p:cNvPr id="112" name="Rectangle 111"/>
          <p:cNvSpPr/>
          <p:nvPr/>
        </p:nvSpPr>
        <p:spPr>
          <a:xfrm>
            <a:off x="9908270" y="4528363"/>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Field Gateway/Protocol Translators</a:t>
            </a:r>
          </a:p>
        </p:txBody>
      </p:sp>
      <p:sp>
        <p:nvSpPr>
          <p:cNvPr id="109" name="Rectangle 108"/>
          <p:cNvSpPr/>
          <p:nvPr/>
        </p:nvSpPr>
        <p:spPr>
          <a:xfrm>
            <a:off x="9907445" y="5191161"/>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3" name="Freeform 112"/>
          <p:cNvSpPr>
            <a:spLocks noChangeAspect="1"/>
          </p:cNvSpPr>
          <p:nvPr/>
        </p:nvSpPr>
        <p:spPr bwMode="auto">
          <a:xfrm>
            <a:off x="9994239" y="5335370"/>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 xmlns:a14="http://schemas.microsoft.com/office/drawing/2010/main"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4" name="Freeform 113"/>
          <p:cNvSpPr>
            <a:spLocks noChangeAspect="1"/>
          </p:cNvSpPr>
          <p:nvPr/>
        </p:nvSpPr>
        <p:spPr bwMode="auto">
          <a:xfrm>
            <a:off x="10980102" y="5756394"/>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 xmlns:a14="http://schemas.microsoft.com/office/drawing/2010/main"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9" name="Frame 5"/>
          <p:cNvSpPr>
            <a:spLocks noChangeAspect="1"/>
          </p:cNvSpPr>
          <p:nvPr/>
        </p:nvSpPr>
        <p:spPr bwMode="auto">
          <a:xfrm>
            <a:off x="11224447" y="591798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ame 5"/>
          <p:cNvSpPr>
            <a:spLocks noChangeAspect="1"/>
          </p:cNvSpPr>
          <p:nvPr/>
        </p:nvSpPr>
        <p:spPr bwMode="auto">
          <a:xfrm>
            <a:off x="10230856" y="546150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a:xfrm>
            <a:off x="9908270" y="3171885"/>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27" name="Rectangle 126"/>
          <p:cNvSpPr/>
          <p:nvPr/>
        </p:nvSpPr>
        <p:spPr>
          <a:xfrm>
            <a:off x="9915030" y="2660853"/>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Open Source Device SDK</a:t>
            </a:r>
          </a:p>
        </p:txBody>
      </p:sp>
      <p:grpSp>
        <p:nvGrpSpPr>
          <p:cNvPr id="128" name="device"/>
          <p:cNvGrpSpPr/>
          <p:nvPr/>
        </p:nvGrpSpPr>
        <p:grpSpPr>
          <a:xfrm>
            <a:off x="10367589" y="3339639"/>
            <a:ext cx="932564" cy="895575"/>
            <a:chOff x="1293353" y="3131506"/>
            <a:chExt cx="914361" cy="878094"/>
          </a:xfrm>
        </p:grpSpPr>
        <p:grpSp>
          <p:nvGrpSpPr>
            <p:cNvPr id="129" name="Group 128"/>
            <p:cNvGrpSpPr/>
            <p:nvPr/>
          </p:nvGrpSpPr>
          <p:grpSpPr>
            <a:xfrm>
              <a:off x="1293353" y="3201595"/>
              <a:ext cx="349840" cy="579424"/>
              <a:chOff x="1763317" y="5394932"/>
              <a:chExt cx="349840" cy="579424"/>
            </a:xfrm>
          </p:grpSpPr>
          <p:sp>
            <p:nvSpPr>
              <p:cNvPr id="137"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8"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nvGrpSpPr>
            <p:cNvPr id="130" name="Group 129"/>
            <p:cNvGrpSpPr/>
            <p:nvPr/>
          </p:nvGrpSpPr>
          <p:grpSpPr>
            <a:xfrm>
              <a:off x="1643194" y="3542295"/>
              <a:ext cx="564520" cy="467305"/>
              <a:chOff x="517516" y="3589298"/>
              <a:chExt cx="1770439" cy="1465554"/>
            </a:xfrm>
          </p:grpSpPr>
          <p:sp>
            <p:nvSpPr>
              <p:cNvPr id="134"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5"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prstClr val="black"/>
                  </a:solidFill>
                  <a:latin typeface="Segoe UI"/>
                  <a:ea typeface="MS PGothic" panose="020B0600070205080204" pitchFamily="34" charset="-128"/>
                </a:endParaRPr>
              </a:p>
            </p:txBody>
          </p:sp>
          <p:sp>
            <p:nvSpPr>
              <p:cNvPr id="136"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a:off x="1783977" y="3131506"/>
              <a:ext cx="423736" cy="255258"/>
              <a:chOff x="1783977" y="3232718"/>
              <a:chExt cx="423736" cy="255258"/>
            </a:xfrm>
          </p:grpSpPr>
          <p:sp>
            <p:nvSpPr>
              <p:cNvPr id="132"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3"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sp>
        <p:nvSpPr>
          <p:cNvPr id="91" name="Rectangle 90"/>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01" name="Rectangle 100"/>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20" name="Rectangle 119"/>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pic>
        <p:nvPicPr>
          <p:cNvPr id="124" name="Picture 123"/>
          <p:cNvPicPr>
            <a:picLocks noChangeAspect="1"/>
          </p:cNvPicPr>
          <p:nvPr/>
        </p:nvPicPr>
        <p:blipFill>
          <a:blip r:embed="rId4"/>
          <a:stretch>
            <a:fillRect/>
          </a:stretch>
        </p:blipFill>
        <p:spPr>
          <a:xfrm>
            <a:off x="2451139" y="2455407"/>
            <a:ext cx="2156758" cy="1865066"/>
          </a:xfrm>
          <a:prstGeom prst="rect">
            <a:avLst/>
          </a:prstGeom>
        </p:spPr>
      </p:pic>
      <p:grpSp>
        <p:nvGrpSpPr>
          <p:cNvPr id="140" name="Group 139"/>
          <p:cNvGrpSpPr/>
          <p:nvPr/>
        </p:nvGrpSpPr>
        <p:grpSpPr>
          <a:xfrm>
            <a:off x="847752" y="3388806"/>
            <a:ext cx="2156758" cy="1865066"/>
            <a:chOff x="830340" y="3322661"/>
            <a:chExt cx="2114661" cy="1828662"/>
          </a:xfrm>
        </p:grpSpPr>
        <p:pic>
          <p:nvPicPr>
            <p:cNvPr id="141" name="Picture 140"/>
            <p:cNvPicPr>
              <a:picLocks noChangeAspect="1"/>
            </p:cNvPicPr>
            <p:nvPr/>
          </p:nvPicPr>
          <p:blipFill>
            <a:blip r:embed="rId4"/>
            <a:stretch>
              <a:fillRect/>
            </a:stretch>
          </p:blipFill>
          <p:spPr>
            <a:xfrm>
              <a:off x="830340" y="3322661"/>
              <a:ext cx="2114661" cy="1828662"/>
            </a:xfrm>
            <a:prstGeom prst="rect">
              <a:avLst/>
            </a:prstGeom>
          </p:spPr>
        </p:pic>
        <p:sp>
          <p:nvSpPr>
            <p:cNvPr id="142" name="Rectangle 14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84" name="Rectangle 83"/>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9862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85231" y="127190"/>
            <a:ext cx="5204463" cy="86051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Rich, Open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84" name="Rectangle 83"/>
          <p:cNvSpPr/>
          <p:nvPr/>
        </p:nvSpPr>
        <p:spPr>
          <a:xfrm>
            <a:off x="7342339" y="912665"/>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Open Source</a:t>
            </a:r>
          </a:p>
        </p:txBody>
      </p:sp>
      <p:sp>
        <p:nvSpPr>
          <p:cNvPr id="85" name="Rectangle 84"/>
          <p:cNvSpPr/>
          <p:nvPr/>
        </p:nvSpPr>
        <p:spPr>
          <a:xfrm>
            <a:off x="7363857" y="1449115"/>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9" name="Rectangle 118"/>
          <p:cNvSpPr/>
          <p:nvPr/>
        </p:nvSpPr>
        <p:spPr>
          <a:xfrm>
            <a:off x="7364193" y="2789003"/>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Azure Certified</a:t>
            </a:r>
          </a:p>
        </p:txBody>
      </p:sp>
      <p:sp>
        <p:nvSpPr>
          <p:cNvPr id="120" name="Rectangle 119"/>
          <p:cNvSpPr/>
          <p:nvPr/>
        </p:nvSpPr>
        <p:spPr>
          <a:xfrm>
            <a:off x="7359736" y="3310546"/>
            <a:ext cx="4570563" cy="171412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4114" y="4516682"/>
            <a:ext cx="448343" cy="464850"/>
          </a:xfrm>
          <a:prstGeom prst="rect">
            <a:avLst/>
          </a:prstGeom>
        </p:spPr>
      </p:pic>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9101" y="3757326"/>
            <a:ext cx="814644" cy="301770"/>
          </a:xfrm>
          <a:prstGeom prst="rect">
            <a:avLst/>
          </a:prstGeom>
        </p:spPr>
      </p:pic>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6918" y="3440286"/>
            <a:ext cx="1038671" cy="189822"/>
          </a:xfrm>
          <a:prstGeom prst="rect">
            <a:avLst/>
          </a:prstGeom>
        </p:spPr>
      </p:pic>
      <p:pic>
        <p:nvPicPr>
          <p:cNvPr id="125" name="Picture 1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908" y="4058282"/>
            <a:ext cx="1583552" cy="369496"/>
          </a:xfrm>
          <a:prstGeom prst="rect">
            <a:avLst/>
          </a:prstGeom>
        </p:spPr>
      </p:pic>
      <p:pic>
        <p:nvPicPr>
          <p:cNvPr id="126" name="Picture 125"/>
          <p:cNvPicPr>
            <a:picLocks noChangeAspect="1"/>
          </p:cNvPicPr>
          <p:nvPr/>
        </p:nvPicPr>
        <p:blipFill rotWithShape="1">
          <a:blip r:embed="rId9" cstate="print">
            <a:extLst>
              <a:ext uri="{28A0092B-C50C-407E-A947-70E740481C1C}">
                <a14:useLocalDpi xmlns:a14="http://schemas.microsoft.com/office/drawing/2010/main" val="0"/>
              </a:ext>
            </a:extLst>
          </a:blip>
          <a:srcRect l="24978" r="24185"/>
          <a:stretch/>
        </p:blipFill>
        <p:spPr>
          <a:xfrm>
            <a:off x="10168586" y="3420569"/>
            <a:ext cx="509248" cy="479468"/>
          </a:xfrm>
          <a:prstGeom prst="rect">
            <a:avLst/>
          </a:prstGeom>
        </p:spPr>
      </p:pic>
      <p:pic>
        <p:nvPicPr>
          <p:cNvPr id="127" name="Picture 1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3924" y="3392876"/>
            <a:ext cx="675218" cy="675218"/>
          </a:xfrm>
          <a:prstGeom prst="rect">
            <a:avLst/>
          </a:prstGeom>
        </p:spPr>
      </p:pic>
      <p:pic>
        <p:nvPicPr>
          <p:cNvPr id="128" name="Picture 6" descr="Freescale Semiconducto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7980" y="4107757"/>
            <a:ext cx="1081215" cy="26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9" descr="image0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7627" y="4619756"/>
            <a:ext cx="980299" cy="28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7" descr="Intel">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16265" y="3409394"/>
            <a:ext cx="539573" cy="53957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p:cNvPicPr>
            <a:picLocks noChangeAspect="1"/>
          </p:cNvPicPr>
          <p:nvPr/>
        </p:nvPicPr>
        <p:blipFill rotWithShape="1">
          <a:blip r:embed="rId15" cstate="print">
            <a:extLst>
              <a:ext uri="{28A0092B-C50C-407E-A947-70E740481C1C}">
                <a14:useLocalDpi xmlns:a14="http://schemas.microsoft.com/office/drawing/2010/main" val="0"/>
              </a:ext>
            </a:extLst>
          </a:blip>
          <a:srcRect t="11733" b="6277"/>
          <a:stretch/>
        </p:blipFill>
        <p:spPr>
          <a:xfrm>
            <a:off x="11076247" y="4195489"/>
            <a:ext cx="621899" cy="509895"/>
          </a:xfrm>
          <a:prstGeom prst="rect">
            <a:avLst/>
          </a:prstGeom>
        </p:spPr>
      </p:pic>
      <p:pic>
        <p:nvPicPr>
          <p:cNvPr id="132" name="Picture 1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1046" y="4757487"/>
            <a:ext cx="1061550" cy="190546"/>
          </a:xfrm>
          <a:prstGeom prst="rect">
            <a:avLst/>
          </a:prstGeom>
        </p:spPr>
      </p:pic>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pic>
        <p:nvPicPr>
          <p:cNvPr id="143" name="Picture 142"/>
          <p:cNvPicPr>
            <a:picLocks noChangeAspect="1"/>
          </p:cNvPicPr>
          <p:nvPr/>
        </p:nvPicPr>
        <p:blipFill>
          <a:blip r:embed="rId4"/>
          <a:stretch>
            <a:fillRect/>
          </a:stretch>
        </p:blipFill>
        <p:spPr>
          <a:xfrm>
            <a:off x="2451139" y="2455407"/>
            <a:ext cx="2156758" cy="1865066"/>
          </a:xfrm>
          <a:prstGeom prst="rect">
            <a:avLst/>
          </a:prstGeom>
        </p:spPr>
      </p:pic>
      <p:grpSp>
        <p:nvGrpSpPr>
          <p:cNvPr id="146" name="Group 145"/>
          <p:cNvGrpSpPr/>
          <p:nvPr/>
        </p:nvGrpSpPr>
        <p:grpSpPr>
          <a:xfrm>
            <a:off x="847752" y="3388806"/>
            <a:ext cx="2156758" cy="1865066"/>
            <a:chOff x="830340" y="3322661"/>
            <a:chExt cx="2114661" cy="1828662"/>
          </a:xfrm>
        </p:grpSpPr>
        <p:pic>
          <p:nvPicPr>
            <p:cNvPr id="147" name="Picture 146"/>
            <p:cNvPicPr>
              <a:picLocks noChangeAspect="1"/>
            </p:cNvPicPr>
            <p:nvPr/>
          </p:nvPicPr>
          <p:blipFill>
            <a:blip r:embed="rId4"/>
            <a:stretch>
              <a:fillRect/>
            </a:stretch>
          </p:blipFill>
          <p:spPr>
            <a:xfrm>
              <a:off x="830340" y="3322661"/>
              <a:ext cx="2114661" cy="1828662"/>
            </a:xfrm>
            <a:prstGeom prst="rect">
              <a:avLst/>
            </a:prstGeom>
          </p:spPr>
        </p:pic>
        <p:sp>
          <p:nvSpPr>
            <p:cNvPr id="159" name="Rectangle 158"/>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01" name="Rectangle 10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nvGrpSpPr>
          <p:cNvPr id="153" name="Group 152"/>
          <p:cNvGrpSpPr/>
          <p:nvPr/>
        </p:nvGrpSpPr>
        <p:grpSpPr>
          <a:xfrm>
            <a:off x="7583293" y="1449115"/>
            <a:ext cx="4035999" cy="473913"/>
            <a:chOff x="7604627" y="3793110"/>
            <a:chExt cx="4088197" cy="599719"/>
          </a:xfrm>
        </p:grpSpPr>
        <p:pic>
          <p:nvPicPr>
            <p:cNvPr id="154" name="Picture 4" descr="http://www.jbase.com/new/products/images/java.png"/>
            <p:cNvPicPr>
              <a:picLocks noChangeAspect="1" noChangeArrowheads="1"/>
            </p:cNvPicPr>
            <p:nvPr/>
          </p:nvPicPr>
          <p:blipFill>
            <a:blip r:embed="rId17" cstate="print">
              <a:extLst/>
            </a:blip>
            <a:srcRect/>
            <a:stretch>
              <a:fillRect/>
            </a:stretch>
          </p:blipFill>
          <p:spPr bwMode="auto">
            <a:xfrm>
              <a:off x="9849053" y="3793110"/>
              <a:ext cx="286463" cy="564261"/>
            </a:xfrm>
            <a:prstGeom prst="rect">
              <a:avLst/>
            </a:prstGeom>
          </p:spPr>
        </p:pic>
        <p:pic>
          <p:nvPicPr>
            <p:cNvPr id="155" name="Picture 154" descr="PHP.png"/>
            <p:cNvPicPr>
              <a:picLocks noChangeAspect="1"/>
            </p:cNvPicPr>
            <p:nvPr/>
          </p:nvPicPr>
          <p:blipFill>
            <a:blip r:embed="rId18" cstate="print">
              <a:extLst/>
            </a:blip>
            <a:stretch>
              <a:fillRect/>
            </a:stretch>
          </p:blipFill>
          <p:spPr>
            <a:xfrm>
              <a:off x="10398062" y="3994512"/>
              <a:ext cx="651233" cy="361584"/>
            </a:xfrm>
            <a:prstGeom prst="rect">
              <a:avLst/>
            </a:prstGeom>
          </p:spPr>
        </p:pic>
        <p:pic>
          <p:nvPicPr>
            <p:cNvPr id="156" name="Picture 1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157" name="Picture 1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158" name="Picture 15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148" name="Group 147"/>
          <p:cNvGrpSpPr/>
          <p:nvPr/>
        </p:nvGrpSpPr>
        <p:grpSpPr>
          <a:xfrm>
            <a:off x="7546202" y="2038551"/>
            <a:ext cx="4230595" cy="490083"/>
            <a:chOff x="7606541" y="4806303"/>
            <a:chExt cx="4442220" cy="555775"/>
          </a:xfrm>
        </p:grpSpPr>
        <p:pic>
          <p:nvPicPr>
            <p:cNvPr id="149" name="Picture 148"/>
            <p:cNvPicPr>
              <a:picLocks noChangeAspect="1"/>
            </p:cNvPicPr>
            <p:nvPr/>
          </p:nvPicPr>
          <p:blipFill>
            <a:blip r:embed="rId22">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150" name="Picture 149"/>
            <p:cNvPicPr>
              <a:picLocks noChangeAspect="1"/>
            </p:cNvPicPr>
            <p:nvPr/>
          </p:nvPicPr>
          <p:blipFill>
            <a:blip r:embed="rId23">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151" name="Picture 2" descr="https://encrypted-tbn1.gstatic.com/images?q=tbn:ANd9GcSU4_TkMLpE3Fd8IzUzpdhHuyuUHMZj1NQSvjo-kBjZLpJnpc_Ux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152" name="Picture 151"/>
            <p:cNvPicPr>
              <a:picLocks noChangeAspect="1"/>
            </p:cNvPicPr>
            <p:nvPr/>
          </p:nvPicPr>
          <p:blipFill>
            <a:blip r:embed="rId25"/>
            <a:stretch>
              <a:fillRect/>
            </a:stretch>
          </p:blipFill>
          <p:spPr>
            <a:xfrm>
              <a:off x="7606541" y="5001182"/>
              <a:ext cx="789080" cy="360896"/>
            </a:xfrm>
            <a:prstGeom prst="rect">
              <a:avLst/>
            </a:prstGeom>
          </p:spPr>
        </p:pic>
      </p:grpSp>
      <p:pic>
        <p:nvPicPr>
          <p:cNvPr id="142" name="Picture 1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2454" y="1899996"/>
            <a:ext cx="1175994" cy="375804"/>
          </a:xfrm>
          <a:prstGeom prst="rect">
            <a:avLst/>
          </a:prstGeom>
        </p:spPr>
      </p:pic>
      <p:sp>
        <p:nvSpPr>
          <p:cNvPr id="133" name="Rectangle 132"/>
          <p:cNvSpPr/>
          <p:nvPr/>
        </p:nvSpPr>
        <p:spPr>
          <a:xfrm>
            <a:off x="7355198" y="5079897"/>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Dev IT &amp; Productivity</a:t>
            </a:r>
          </a:p>
        </p:txBody>
      </p:sp>
      <p:sp>
        <p:nvSpPr>
          <p:cNvPr id="134" name="Rectangle 133"/>
          <p:cNvSpPr/>
          <p:nvPr/>
        </p:nvSpPr>
        <p:spPr>
          <a:xfrm>
            <a:off x="7376716" y="5616347"/>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38" name="Picture 13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45652" y="5705972"/>
            <a:ext cx="299972" cy="310381"/>
          </a:xfrm>
          <a:prstGeom prst="rect">
            <a:avLst/>
          </a:prstGeom>
        </p:spPr>
      </p:pic>
      <p:pic>
        <p:nvPicPr>
          <p:cNvPr id="139" name="Picture 138"/>
          <p:cNvPicPr>
            <a:picLocks noChangeAspect="1"/>
          </p:cNvPicPr>
          <p:nvPr/>
        </p:nvPicPr>
        <p:blipFill rotWithShape="1">
          <a:blip r:embed="rId28" cstate="print">
            <a:extLst>
              <a:ext uri="{28A0092B-C50C-407E-A947-70E740481C1C}">
                <a14:useLocalDpi xmlns:a14="http://schemas.microsoft.com/office/drawing/2010/main" val="0"/>
              </a:ext>
            </a:extLst>
          </a:blip>
          <a:srcRect l="24527" t="29875" r="25250"/>
          <a:stretch/>
        </p:blipFill>
        <p:spPr>
          <a:xfrm>
            <a:off x="9737563" y="5712668"/>
            <a:ext cx="320904" cy="309082"/>
          </a:xfrm>
          <a:prstGeom prst="rect">
            <a:avLst/>
          </a:prstGeom>
        </p:spPr>
      </p:pic>
      <p:sp>
        <p:nvSpPr>
          <p:cNvPr id="140" name="Rectangle 139"/>
          <p:cNvSpPr/>
          <p:nvPr/>
        </p:nvSpPr>
        <p:spPr bwMode="auto">
          <a:xfrm>
            <a:off x="7543904" y="608773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41" name="Picture 140"/>
          <p:cNvPicPr>
            <a:picLocks noChangeAspect="1"/>
          </p:cNvPicPr>
          <p:nvPr/>
        </p:nvPicPr>
        <p:blipFill rotWithShape="1">
          <a:blip r:embed="rId29" cstate="print">
            <a:extLst>
              <a:ext uri="{28A0092B-C50C-407E-A947-70E740481C1C}">
                <a14:useLocalDpi xmlns:a14="http://schemas.microsoft.com/office/drawing/2010/main" val="0"/>
              </a:ext>
            </a:extLst>
          </a:blip>
          <a:srcRect r="75619"/>
          <a:stretch/>
        </p:blipFill>
        <p:spPr>
          <a:xfrm>
            <a:off x="7567232" y="6111811"/>
            <a:ext cx="275004" cy="273540"/>
          </a:xfrm>
          <a:prstGeom prst="rect">
            <a:avLst/>
          </a:prstGeom>
        </p:spPr>
      </p:pic>
      <p:sp>
        <p:nvSpPr>
          <p:cNvPr id="144" name="Rectangle 143"/>
          <p:cNvSpPr/>
          <p:nvPr/>
        </p:nvSpPr>
        <p:spPr bwMode="auto">
          <a:xfrm>
            <a:off x="7547169" y="651985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60" name="Picture 159"/>
          <p:cNvPicPr>
            <a:picLocks noChangeAspect="1"/>
          </p:cNvPicPr>
          <p:nvPr/>
        </p:nvPicPr>
        <p:blipFill rotWithShape="1">
          <a:blip r:embed="rId30" cstate="print">
            <a:extLst>
              <a:ext uri="{28A0092B-C50C-407E-A947-70E740481C1C}">
                <a14:useLocalDpi xmlns:a14="http://schemas.microsoft.com/office/drawing/2010/main" val="0"/>
              </a:ext>
            </a:extLst>
          </a:blip>
          <a:srcRect l="28565" r="24589" b="45711"/>
          <a:stretch/>
        </p:blipFill>
        <p:spPr>
          <a:xfrm>
            <a:off x="7546718" y="6543362"/>
            <a:ext cx="303844" cy="287467"/>
          </a:xfrm>
          <a:prstGeom prst="rect">
            <a:avLst/>
          </a:prstGeom>
        </p:spPr>
      </p:pic>
      <p:pic>
        <p:nvPicPr>
          <p:cNvPr id="161" name="Picture 160"/>
          <p:cNvPicPr>
            <a:picLocks noChangeAspect="1"/>
          </p:cNvPicPr>
          <p:nvPr/>
        </p:nvPicPr>
        <p:blipFill>
          <a:blip r:embed="rId31"/>
          <a:stretch>
            <a:fillRect/>
          </a:stretch>
        </p:blipFill>
        <p:spPr>
          <a:xfrm>
            <a:off x="9724599" y="6147766"/>
            <a:ext cx="325532" cy="336025"/>
          </a:xfrm>
          <a:prstGeom prst="rect">
            <a:avLst/>
          </a:prstGeom>
        </p:spPr>
      </p:pic>
      <p:sp>
        <p:nvSpPr>
          <p:cNvPr id="162" name="TextBox 161"/>
          <p:cNvSpPr txBox="1"/>
          <p:nvPr/>
        </p:nvSpPr>
        <p:spPr>
          <a:xfrm>
            <a:off x="7905066" y="56728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Visual Studio</a:t>
            </a:r>
          </a:p>
        </p:txBody>
      </p:sp>
      <p:sp>
        <p:nvSpPr>
          <p:cNvPr id="163" name="TextBox 162"/>
          <p:cNvSpPr txBox="1"/>
          <p:nvPr/>
        </p:nvSpPr>
        <p:spPr>
          <a:xfrm>
            <a:off x="7947482" y="60657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Eclipse</a:t>
            </a:r>
          </a:p>
        </p:txBody>
      </p:sp>
      <p:sp>
        <p:nvSpPr>
          <p:cNvPr id="164" name="TextBox 163"/>
          <p:cNvSpPr txBox="1"/>
          <p:nvPr/>
        </p:nvSpPr>
        <p:spPr>
          <a:xfrm>
            <a:off x="7963386" y="6455008"/>
            <a:ext cx="1690871"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Chef + Puppet</a:t>
            </a:r>
          </a:p>
        </p:txBody>
      </p:sp>
      <p:sp>
        <p:nvSpPr>
          <p:cNvPr id="165" name="TextBox 164"/>
          <p:cNvSpPr txBox="1"/>
          <p:nvPr/>
        </p:nvSpPr>
        <p:spPr>
          <a:xfrm>
            <a:off x="10148536" y="5664494"/>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GitHub</a:t>
            </a:r>
          </a:p>
        </p:txBody>
      </p:sp>
      <p:sp>
        <p:nvSpPr>
          <p:cNvPr id="166" name="TextBox 165"/>
          <p:cNvSpPr txBox="1"/>
          <p:nvPr/>
        </p:nvSpPr>
        <p:spPr>
          <a:xfrm>
            <a:off x="10147502" y="6087737"/>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PowerShell</a:t>
            </a:r>
          </a:p>
        </p:txBody>
      </p:sp>
    </p:spTree>
    <p:extLst>
      <p:ext uri="{BB962C8B-B14F-4D97-AF65-F5344CB8AC3E}">
        <p14:creationId xmlns:p14="http://schemas.microsoft.com/office/powerpoint/2010/main" val="108722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75" name="Picture 174"/>
          <p:cNvPicPr>
            <a:picLocks noChangeAspect="1"/>
          </p:cNvPicPr>
          <p:nvPr/>
        </p:nvPicPr>
        <p:blipFill>
          <a:blip r:embed="rId4"/>
          <a:stretch>
            <a:fillRect/>
          </a:stretch>
        </p:blipFill>
        <p:spPr>
          <a:xfrm>
            <a:off x="2451139" y="2455407"/>
            <a:ext cx="2156758" cy="1865066"/>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nvGrpSpPr>
          <p:cNvPr id="2" name="Group 1"/>
          <p:cNvGrpSpPr/>
          <p:nvPr/>
        </p:nvGrpSpPr>
        <p:grpSpPr>
          <a:xfrm>
            <a:off x="847752" y="3388806"/>
            <a:ext cx="2156758" cy="1865066"/>
            <a:chOff x="830340" y="3322661"/>
            <a:chExt cx="2114661" cy="1828662"/>
          </a:xfrm>
        </p:grpSpPr>
        <p:pic>
          <p:nvPicPr>
            <p:cNvPr id="178" name="Picture 177"/>
            <p:cNvPicPr>
              <a:picLocks noChangeAspect="1"/>
            </p:cNvPicPr>
            <p:nvPr/>
          </p:nvPicPr>
          <p:blipFill>
            <a:blip r:embed="rId4"/>
            <a:stretch>
              <a:fillRect/>
            </a:stretch>
          </p:blipFill>
          <p:spPr>
            <a:xfrm>
              <a:off x="830340" y="3322661"/>
              <a:ext cx="2114661" cy="1828662"/>
            </a:xfrm>
            <a:prstGeom prst="rect">
              <a:avLst/>
            </a:prstGeom>
          </p:spPr>
        </p:pic>
        <p:sp>
          <p:nvSpPr>
            <p:cNvPr id="133" name="Rectangle 13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nvGrpSpPr>
          <p:cNvPr id="101" name="Group 100"/>
          <p:cNvGrpSpPr/>
          <p:nvPr/>
        </p:nvGrpSpPr>
        <p:grpSpPr>
          <a:xfrm>
            <a:off x="6544083" y="9132"/>
            <a:ext cx="5891509" cy="6993533"/>
            <a:chOff x="6415486" y="8954"/>
            <a:chExt cx="5776514" cy="6857027"/>
          </a:xfrm>
        </p:grpSpPr>
        <p:sp>
          <p:nvSpPr>
            <p:cNvPr id="114" name="Rectangle 113"/>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4" name="Rectangle 133"/>
            <p:cNvSpPr/>
            <p:nvPr/>
          </p:nvSpPr>
          <p:spPr bwMode="auto">
            <a:xfrm>
              <a:off x="6905272" y="8954"/>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8" name="Hexagon 13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39" name="TextBox 138"/>
            <p:cNvSpPr txBox="1"/>
            <p:nvPr/>
          </p:nvSpPr>
          <p:spPr>
            <a:xfrm>
              <a:off x="7099433" y="302396"/>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Azure IoT Suite</a:t>
              </a:r>
            </a:p>
          </p:txBody>
        </p:sp>
        <p:sp>
          <p:nvSpPr>
            <p:cNvPr id="140" name="TextBox 139"/>
            <p:cNvSpPr txBox="1"/>
            <p:nvPr/>
          </p:nvSpPr>
          <p:spPr>
            <a:xfrm>
              <a:off x="7148474" y="1162607"/>
              <a:ext cx="4800324" cy="566656"/>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The Internet of Your Things</a:t>
              </a:r>
            </a:p>
          </p:txBody>
        </p:sp>
        <p:cxnSp>
          <p:nvCxnSpPr>
            <p:cNvPr id="141" name="Straight Connector 140"/>
            <p:cNvCxnSpPr/>
            <p:nvPr/>
          </p:nvCxnSpPr>
          <p:spPr>
            <a:xfrm flipV="1">
              <a:off x="7144156" y="1135160"/>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161390" y="4217182"/>
              <a:ext cx="520395" cy="497066"/>
              <a:chOff x="757873" y="1355212"/>
              <a:chExt cx="914400" cy="914400"/>
            </a:xfrm>
            <a:solidFill>
              <a:srgbClr val="002060"/>
            </a:solidFill>
          </p:grpSpPr>
          <p:sp>
            <p:nvSpPr>
              <p:cNvPr id="173" name="Rectangle 172"/>
              <p:cNvSpPr>
                <a:spLocks noChangeAspect="1"/>
              </p:cNvSpPr>
              <p:nvPr/>
            </p:nvSpPr>
            <p:spPr bwMode="auto">
              <a:xfrm>
                <a:off x="757873" y="1355212"/>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7" name="Picture 2" descr="\\MAGNUM\Projects\Microsoft\Cloud Power FY12\Design\ICONS_PNG\Tower.png"/>
              <p:cNvPicPr>
                <a:picLocks noChangeAspect="1" noChangeArrowheads="1"/>
              </p:cNvPicPr>
              <p:nvPr/>
            </p:nvPicPr>
            <p:blipFill rotWithShape="1">
              <a:blip r:embed="rId5" cstate="print">
                <a:lum bright="100000" contrast="100000"/>
              </a:blip>
              <a:srcRect t="14215" b="13595"/>
              <a:stretch/>
            </p:blipFill>
            <p:spPr bwMode="auto">
              <a:xfrm>
                <a:off x="816411" y="1515811"/>
                <a:ext cx="815443" cy="588671"/>
              </a:xfrm>
              <a:prstGeom prst="rect">
                <a:avLst/>
              </a:prstGeom>
              <a:grpFill/>
            </p:spPr>
          </p:pic>
        </p:grpSp>
        <p:grpSp>
          <p:nvGrpSpPr>
            <p:cNvPr id="144" name="Group 143"/>
            <p:cNvGrpSpPr/>
            <p:nvPr/>
          </p:nvGrpSpPr>
          <p:grpSpPr>
            <a:xfrm>
              <a:off x="7161390" y="3679123"/>
              <a:ext cx="518020" cy="495211"/>
              <a:chOff x="757873" y="2333112"/>
              <a:chExt cx="914400" cy="914400"/>
            </a:xfrm>
          </p:grpSpPr>
          <p:sp>
            <p:nvSpPr>
              <p:cNvPr id="171" name="Rectangle 170"/>
              <p:cNvSpPr>
                <a:spLocks noChangeAspect="1"/>
              </p:cNvSpPr>
              <p:nvPr/>
            </p:nvSpPr>
            <p:spPr bwMode="auto">
              <a:xfrm>
                <a:off x="757873" y="2333112"/>
                <a:ext cx="914400" cy="914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2" name="Picture 7" descr="C:\Users\Justin\Desktop\_Work_in_Progress\_MS\1407\cloud serv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262" y="2552603"/>
                <a:ext cx="809893" cy="485146"/>
              </a:xfrm>
              <a:prstGeom prst="rect">
                <a:avLst/>
              </a:prstGeom>
              <a:noFill/>
              <a:ln>
                <a:noFill/>
              </a:ln>
              <a:extLst/>
            </p:spPr>
          </p:pic>
        </p:grpSp>
        <p:grpSp>
          <p:nvGrpSpPr>
            <p:cNvPr id="146" name="Group 145"/>
            <p:cNvGrpSpPr/>
            <p:nvPr/>
          </p:nvGrpSpPr>
          <p:grpSpPr>
            <a:xfrm>
              <a:off x="7161390" y="2045683"/>
              <a:ext cx="511118" cy="502920"/>
              <a:chOff x="757873" y="3328994"/>
              <a:chExt cx="914400" cy="914400"/>
            </a:xfrm>
          </p:grpSpPr>
          <p:sp>
            <p:nvSpPr>
              <p:cNvPr id="169" name="Rectangle 168"/>
              <p:cNvSpPr>
                <a:spLocks noChangeAspect="1"/>
              </p:cNvSpPr>
              <p:nvPr/>
            </p:nvSpPr>
            <p:spPr bwMode="auto">
              <a:xfrm>
                <a:off x="757873" y="3328994"/>
                <a:ext cx="9144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sp>
            <p:nvSpPr>
              <p:cNvPr id="170" name="Freeform 22"/>
              <p:cNvSpPr>
                <a:spLocks noEditPoints="1"/>
              </p:cNvSpPr>
              <p:nvPr/>
            </p:nvSpPr>
            <p:spPr bwMode="black">
              <a:xfrm>
                <a:off x="851867" y="3413322"/>
                <a:ext cx="745939" cy="74574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pPr defTabSz="932597">
                  <a:defRPr/>
                </a:pPr>
                <a:endParaRPr lang="en-US" sz="1632" dirty="0">
                  <a:solidFill>
                    <a:prstClr val="white"/>
                  </a:solidFill>
                  <a:latin typeface="Calibri" panose="020F0502020204030204"/>
                </a:endParaRPr>
              </a:p>
            </p:txBody>
          </p:sp>
        </p:grpSp>
        <p:grpSp>
          <p:nvGrpSpPr>
            <p:cNvPr id="147" name="Group 146"/>
            <p:cNvGrpSpPr/>
            <p:nvPr/>
          </p:nvGrpSpPr>
          <p:grpSpPr>
            <a:xfrm>
              <a:off x="7161390" y="3140553"/>
              <a:ext cx="518020" cy="501321"/>
              <a:chOff x="332318" y="4795443"/>
              <a:chExt cx="822960" cy="818953"/>
            </a:xfrm>
          </p:grpSpPr>
          <p:sp>
            <p:nvSpPr>
              <p:cNvPr id="167" name="Rectangle 166"/>
              <p:cNvSpPr>
                <a:spLocks noChangeAspect="1"/>
              </p:cNvSpPr>
              <p:nvPr/>
            </p:nvSpPr>
            <p:spPr bwMode="auto">
              <a:xfrm>
                <a:off x="332318" y="4795443"/>
                <a:ext cx="822960" cy="818953"/>
              </a:xfrm>
              <a:prstGeom prst="rect">
                <a:avLst/>
              </a:prstGeom>
              <a:solidFill>
                <a:srgbClr val="90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6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814" y="4814485"/>
                <a:ext cx="731520" cy="77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9" name="Rectangle 158"/>
            <p:cNvSpPr/>
            <p:nvPr/>
          </p:nvSpPr>
          <p:spPr>
            <a:xfrm>
              <a:off x="7681103" y="368477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Secure Device Connectivity &amp; Management</a:t>
              </a:r>
            </a:p>
          </p:txBody>
        </p:sp>
        <p:sp>
          <p:nvSpPr>
            <p:cNvPr id="160" name="Rectangle 159"/>
            <p:cNvSpPr/>
            <p:nvPr/>
          </p:nvSpPr>
          <p:spPr>
            <a:xfrm>
              <a:off x="7680355" y="422310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Data Ingestion and Command &amp; Control</a:t>
              </a:r>
            </a:p>
          </p:txBody>
        </p:sp>
        <p:sp>
          <p:nvSpPr>
            <p:cNvPr id="161" name="Rectangle 160"/>
            <p:cNvSpPr/>
            <p:nvPr/>
          </p:nvSpPr>
          <p:spPr>
            <a:xfrm>
              <a:off x="7680355" y="4759706"/>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Stream Processing &amp; Predictive Analytics</a:t>
              </a:r>
            </a:p>
          </p:txBody>
        </p:sp>
        <p:sp>
          <p:nvSpPr>
            <p:cNvPr id="162" name="Rectangle 161"/>
            <p:cNvSpPr/>
            <p:nvPr/>
          </p:nvSpPr>
          <p:spPr>
            <a:xfrm>
              <a:off x="7681103" y="314996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Business Workflow Integration</a:t>
              </a:r>
            </a:p>
          </p:txBody>
        </p:sp>
        <p:sp>
          <p:nvSpPr>
            <p:cNvPr id="163" name="Rectangle 162"/>
            <p:cNvSpPr/>
            <p:nvPr/>
          </p:nvSpPr>
          <p:spPr>
            <a:xfrm>
              <a:off x="7683366" y="260979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Rich Dashboards and Visualizations</a:t>
              </a:r>
            </a:p>
          </p:txBody>
        </p:sp>
        <p:sp>
          <p:nvSpPr>
            <p:cNvPr id="164" name="Rectangle 163"/>
            <p:cNvSpPr/>
            <p:nvPr/>
          </p:nvSpPr>
          <p:spPr>
            <a:xfrm>
              <a:off x="7677060" y="2054212"/>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Move Beyond Building Blocks with </a:t>
              </a:r>
            </a:p>
            <a:p>
              <a:pPr defTabSz="932597">
                <a:defRPr/>
              </a:pPr>
              <a:r>
                <a:rPr lang="en-US" sz="1836" dirty="0">
                  <a:solidFill>
                    <a:prstClr val="white"/>
                  </a:solidFill>
                  <a:latin typeface="Calibri" panose="020F0502020204030204"/>
                </a:rPr>
                <a:t>Pre-Configured Solutions</a:t>
              </a:r>
            </a:p>
          </p:txBody>
        </p:sp>
        <p:pic>
          <p:nvPicPr>
            <p:cNvPr id="165" name="Picture 7" descr="\\MAGNUM\Projects\Microsoft\Cloud Power FY12\Design\ICONS_PNG\Rich_user_experience.png"/>
            <p:cNvPicPr>
              <a:picLocks noChangeAspect="1" noChangeArrowheads="1"/>
            </p:cNvPicPr>
            <p:nvPr/>
          </p:nvPicPr>
          <p:blipFill>
            <a:blip r:embed="rId8" cstate="print">
              <a:lum bright="100000"/>
            </a:blip>
            <a:srcRect/>
            <a:stretch>
              <a:fillRect/>
            </a:stretch>
          </p:blipFill>
          <p:spPr bwMode="auto">
            <a:xfrm>
              <a:off x="7161390" y="2605030"/>
              <a:ext cx="520316" cy="494674"/>
            </a:xfrm>
            <a:prstGeom prst="rect">
              <a:avLst/>
            </a:prstGeom>
            <a:solidFill>
              <a:srgbClr val="002060"/>
            </a:solidFill>
          </p:spPr>
        </p:pic>
        <p:pic>
          <p:nvPicPr>
            <p:cNvPr id="166"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1390" y="4756427"/>
              <a:ext cx="513476" cy="502920"/>
            </a:xfrm>
            <a:prstGeom prst="rect">
              <a:avLst/>
            </a:prstGeom>
            <a:solidFill>
              <a:schemeClr val="bg2"/>
            </a:solidFill>
            <a:ln>
              <a:noFill/>
            </a:ln>
            <a:effectLst/>
            <a:extLst/>
          </p:spPr>
        </p:pic>
      </p:grpSp>
      <p:sp>
        <p:nvSpPr>
          <p:cNvPr id="76" name="Rectangle 75"/>
          <p:cNvSpPr/>
          <p:nvPr/>
        </p:nvSpPr>
        <p:spPr>
          <a:xfrm>
            <a:off x="2880303" y="3061535"/>
            <a:ext cx="1343576" cy="670445"/>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Azure IoT Suite</a:t>
            </a:r>
          </a:p>
        </p:txBody>
      </p:sp>
    </p:spTree>
    <p:extLst>
      <p:ext uri="{BB962C8B-B14F-4D97-AF65-F5344CB8AC3E}">
        <p14:creationId xmlns:p14="http://schemas.microsoft.com/office/powerpoint/2010/main" val="132202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287054"/>
          </a:xfrm>
        </p:spPr>
        <p:txBody>
          <a:bodyPr/>
          <a:lstStyle/>
          <a:p>
            <a:r>
              <a:rPr lang="en-US" dirty="0"/>
              <a:t>This entire deck, including demos but not the checkpoints, must be delivered in 10 minutes or less. Participants need time to do the actual lab.</a:t>
            </a:r>
          </a:p>
          <a:p>
            <a:r>
              <a:rPr lang="en-US" dirty="0"/>
              <a:t>Talking points are very brief. Even if you’ve seen the same slide in the past, take note of the new talking points.</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Presentation Notes</a:t>
            </a:r>
          </a:p>
        </p:txBody>
      </p:sp>
    </p:spTree>
    <p:extLst>
      <p:ext uri="{BB962C8B-B14F-4D97-AF65-F5344CB8AC3E}">
        <p14:creationId xmlns:p14="http://schemas.microsoft.com/office/powerpoint/2010/main" val="1302313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8" name="Group 87"/>
          <p:cNvGrpSpPr/>
          <p:nvPr/>
        </p:nvGrpSpPr>
        <p:grpSpPr>
          <a:xfrm>
            <a:off x="3109512" y="3464919"/>
            <a:ext cx="1344555" cy="1390759"/>
            <a:chOff x="6750139" y="4006457"/>
            <a:chExt cx="1318499" cy="1363805"/>
          </a:xfrm>
        </p:grpSpPr>
        <p:grpSp>
          <p:nvGrpSpPr>
            <p:cNvPr id="90" name="Group 89"/>
            <p:cNvGrpSpPr/>
            <p:nvPr/>
          </p:nvGrpSpPr>
          <p:grpSpPr>
            <a:xfrm>
              <a:off x="6750139" y="4023404"/>
              <a:ext cx="1318499" cy="1346858"/>
              <a:chOff x="6750139" y="4023404"/>
              <a:chExt cx="1318499" cy="1346858"/>
            </a:xfrm>
          </p:grpSpPr>
          <p:sp>
            <p:nvSpPr>
              <p:cNvPr id="92" name="TextBox 91"/>
              <p:cNvSpPr txBox="1"/>
              <p:nvPr/>
            </p:nvSpPr>
            <p:spPr>
              <a:xfrm>
                <a:off x="6750139" y="4616745"/>
                <a:ext cx="1318499" cy="753517"/>
              </a:xfrm>
              <a:prstGeom prst="rect">
                <a:avLst/>
              </a:prstGeom>
              <a:noFill/>
              <a:ln>
                <a:noFill/>
                <a:headEnd type="none" w="med" len="med"/>
                <a:tailEnd type="none" w="med" len="med"/>
              </a:ln>
            </p:spPr>
            <p:txBody>
              <a:bodyPr wrap="none" lIns="0" tIns="0" rIns="0" bIns="0" rtlCol="0">
                <a:spAutoFit/>
              </a:bodyPr>
              <a:lstStyle/>
              <a:p>
                <a:pPr algn="ctr" defTabSz="932215">
                  <a:defRPr/>
                </a:pPr>
                <a:r>
                  <a:rPr lang="en-US" sz="2448" kern="4000" spc="-102" dirty="0">
                    <a:solidFill>
                      <a:srgbClr val="FFFFFF"/>
                    </a:solidFill>
                    <a:latin typeface="Segoe UI Light"/>
                  </a:rPr>
                  <a:t>Remote</a:t>
                </a:r>
                <a:br>
                  <a:rPr lang="en-US" sz="2448" kern="4000" spc="-102" dirty="0">
                    <a:solidFill>
                      <a:srgbClr val="FFFFFF"/>
                    </a:solidFill>
                    <a:latin typeface="Segoe UI Light"/>
                  </a:rPr>
                </a:br>
                <a:r>
                  <a:rPr lang="en-US" sz="2448" kern="4000" spc="-102" dirty="0">
                    <a:solidFill>
                      <a:srgbClr val="FFFFFF"/>
                    </a:solidFill>
                    <a:latin typeface="Segoe UI Light"/>
                  </a:rPr>
                  <a:t>monitoring</a:t>
                </a:r>
              </a:p>
            </p:txBody>
          </p:sp>
          <p:sp>
            <p:nvSpPr>
              <p:cNvPr id="93" name="Freeform 92"/>
              <p:cNvSpPr>
                <a:spLocks/>
              </p:cNvSpPr>
              <p:nvPr/>
            </p:nvSpPr>
            <p:spPr bwMode="auto">
              <a:xfrm>
                <a:off x="7019046" y="4023404"/>
                <a:ext cx="713154" cy="396196"/>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73">
                  <a:defRPr/>
                </a:pPr>
                <a:endParaRPr lang="en-US" sz="1836">
                  <a:solidFill>
                    <a:srgbClr val="DC3C00"/>
                  </a:solidFill>
                  <a:latin typeface="Segoe UI"/>
                </a:endParaRPr>
              </a:p>
            </p:txBody>
          </p:sp>
        </p:grpSp>
        <p:sp>
          <p:nvSpPr>
            <p:cNvPr id="91" name="Freeform 90"/>
            <p:cNvSpPr>
              <a:spLocks/>
            </p:cNvSpPr>
            <p:nvPr/>
          </p:nvSpPr>
          <p:spPr bwMode="auto">
            <a:xfrm>
              <a:off x="7315200" y="4006457"/>
              <a:ext cx="292196" cy="409074"/>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bg1"/>
            </a:solidFill>
            <a:ln w="19050">
              <a:solidFill>
                <a:srgbClr val="002050"/>
              </a:solidFill>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73">
                <a:defRPr/>
              </a:pPr>
              <a:endParaRPr lang="en-US" sz="1836">
                <a:solidFill>
                  <a:srgbClr val="DC3C00"/>
                </a:solidFill>
                <a:latin typeface="Segoe UI"/>
              </a:endParaRPr>
            </a:p>
          </p:txBody>
        </p:sp>
      </p:grpSp>
      <p:grpSp>
        <p:nvGrpSpPr>
          <p:cNvPr id="94" name="Group 93"/>
          <p:cNvGrpSpPr/>
          <p:nvPr/>
        </p:nvGrpSpPr>
        <p:grpSpPr>
          <a:xfrm>
            <a:off x="5296090" y="2949510"/>
            <a:ext cx="1658255" cy="1906100"/>
            <a:chOff x="10363200" y="3469305"/>
            <a:chExt cx="1587532" cy="1922434"/>
          </a:xfrm>
        </p:grpSpPr>
        <p:sp>
          <p:nvSpPr>
            <p:cNvPr id="95" name="TextBox 94"/>
            <p:cNvSpPr txBox="1"/>
            <p:nvPr/>
          </p:nvSpPr>
          <p:spPr>
            <a:xfrm>
              <a:off x="10363200" y="4616745"/>
              <a:ext cx="1587532" cy="774994"/>
            </a:xfrm>
            <a:prstGeom prst="rect">
              <a:avLst/>
            </a:prstGeom>
            <a:noFill/>
            <a:ln>
              <a:noFill/>
              <a:headEnd type="none" w="med" len="med"/>
              <a:tailEnd type="none" w="med" len="med"/>
            </a:ln>
          </p:spPr>
          <p:txBody>
            <a:bodyPr wrap="square" lIns="0" tIns="0" rIns="0" bIns="0" rtlCol="0">
              <a:spAutoFit/>
            </a:bodyPr>
            <a:lstStyle/>
            <a:p>
              <a:pPr algn="ctr" defTabSz="932215">
                <a:defRPr/>
              </a:pPr>
              <a:r>
                <a:rPr lang="en-US" sz="2448" kern="4000" spc="-102" dirty="0">
                  <a:solidFill>
                    <a:srgbClr val="FFFFFF"/>
                  </a:solidFill>
                  <a:latin typeface="Segoe UI Light"/>
                </a:rPr>
                <a:t>Predictive</a:t>
              </a:r>
              <a:br>
                <a:rPr lang="en-US" sz="2448" kern="4000" spc="-102" dirty="0">
                  <a:solidFill>
                    <a:srgbClr val="FFFFFF"/>
                  </a:solidFill>
                  <a:latin typeface="Segoe UI Light"/>
                </a:rPr>
              </a:br>
              <a:r>
                <a:rPr lang="en-US" sz="2448" kern="4000" spc="-102" dirty="0">
                  <a:solidFill>
                    <a:srgbClr val="FFFFFF"/>
                  </a:solidFill>
                  <a:latin typeface="Segoe UI Light"/>
                </a:rPr>
                <a:t>maintenance</a:t>
              </a:r>
            </a:p>
          </p:txBody>
        </p:sp>
        <p:grpSp>
          <p:nvGrpSpPr>
            <p:cNvPr id="96" name="Group 95"/>
            <p:cNvGrpSpPr/>
            <p:nvPr/>
          </p:nvGrpSpPr>
          <p:grpSpPr>
            <a:xfrm>
              <a:off x="10363200" y="3469305"/>
              <a:ext cx="1526313" cy="1497893"/>
              <a:chOff x="8190695" y="4193638"/>
              <a:chExt cx="2438740" cy="2438740"/>
            </a:xfrm>
          </p:grpSpPr>
          <p:pic>
            <p:nvPicPr>
              <p:cNvPr id="97" name="Picture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695" y="4193638"/>
                <a:ext cx="2438740" cy="2438740"/>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9613" y="4992296"/>
                <a:ext cx="762594" cy="762594"/>
              </a:xfrm>
              <a:prstGeom prst="rect">
                <a:avLst/>
              </a:prstGeom>
            </p:spPr>
          </p:pic>
          <p:pic>
            <p:nvPicPr>
              <p:cNvPr id="99" name="Picture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7834" y="4982052"/>
                <a:ext cx="762594" cy="762594"/>
              </a:xfrm>
              <a:prstGeom prst="rect">
                <a:avLst/>
              </a:prstGeom>
            </p:spPr>
          </p:pic>
        </p:grpSp>
      </p:grpSp>
      <p:grpSp>
        <p:nvGrpSpPr>
          <p:cNvPr id="100" name="Group 99"/>
          <p:cNvGrpSpPr/>
          <p:nvPr/>
        </p:nvGrpSpPr>
        <p:grpSpPr>
          <a:xfrm>
            <a:off x="7809580" y="2897572"/>
            <a:ext cx="1662430" cy="1958037"/>
            <a:chOff x="8540083" y="3450173"/>
            <a:chExt cx="1630212" cy="1920090"/>
          </a:xfrm>
        </p:grpSpPr>
        <p:sp>
          <p:nvSpPr>
            <p:cNvPr id="101" name="TextBox 100"/>
            <p:cNvSpPr txBox="1"/>
            <p:nvPr/>
          </p:nvSpPr>
          <p:spPr>
            <a:xfrm>
              <a:off x="8550391" y="4616745"/>
              <a:ext cx="1619904" cy="753518"/>
            </a:xfrm>
            <a:prstGeom prst="rect">
              <a:avLst/>
            </a:prstGeom>
            <a:noFill/>
            <a:ln>
              <a:noFill/>
              <a:headEnd type="none" w="med" len="med"/>
              <a:tailEnd type="none" w="med" len="med"/>
            </a:ln>
          </p:spPr>
          <p:txBody>
            <a:bodyPr wrap="none" lIns="0" tIns="0" rIns="0" bIns="0" rtlCol="0">
              <a:spAutoFit/>
            </a:bodyPr>
            <a:lstStyle/>
            <a:p>
              <a:pPr algn="ctr" defTabSz="932215">
                <a:defRPr/>
              </a:pPr>
              <a:r>
                <a:rPr lang="en-US" sz="2448" kern="4000" spc="-102" dirty="0">
                  <a:solidFill>
                    <a:srgbClr val="FFFFFF"/>
                  </a:solidFill>
                  <a:latin typeface="Segoe UI Light"/>
                </a:rPr>
                <a:t>Asset </a:t>
              </a:r>
              <a:br>
                <a:rPr lang="en-US" sz="2448" kern="4000" spc="-102" dirty="0">
                  <a:solidFill>
                    <a:srgbClr val="FFFFFF"/>
                  </a:solidFill>
                  <a:latin typeface="Segoe UI Light"/>
                </a:rPr>
              </a:br>
              <a:r>
                <a:rPr lang="en-US" sz="2448" kern="4000" spc="-102" dirty="0">
                  <a:solidFill>
                    <a:srgbClr val="FFFFFF"/>
                  </a:solidFill>
                  <a:latin typeface="Segoe UI Light"/>
                </a:rPr>
                <a:t>management</a:t>
              </a:r>
            </a:p>
          </p:txBody>
        </p:sp>
        <p:pic>
          <p:nvPicPr>
            <p:cNvPr id="102" name="Picture 10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0083" y="3450173"/>
              <a:ext cx="1475153" cy="1475153"/>
            </a:xfrm>
            <a:prstGeom prst="rect">
              <a:avLst/>
            </a:prstGeom>
          </p:spPr>
        </p:pic>
      </p:grpSp>
      <p:sp>
        <p:nvSpPr>
          <p:cNvPr id="2" name="Rectangle 1"/>
          <p:cNvSpPr/>
          <p:nvPr/>
        </p:nvSpPr>
        <p:spPr bwMode="auto">
          <a:xfrm>
            <a:off x="2766826" y="3109871"/>
            <a:ext cx="1961081" cy="2126685"/>
          </a:xfrm>
          <a:prstGeom prst="rect">
            <a:avLst/>
          </a:prstGeom>
          <a:noFill/>
          <a:ln w="5715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sp>
        <p:nvSpPr>
          <p:cNvPr id="41" name="Title 1"/>
          <p:cNvSpPr>
            <a:spLocks noGrp="1"/>
          </p:cNvSpPr>
          <p:nvPr>
            <p:ph type="title"/>
          </p:nvPr>
        </p:nvSpPr>
        <p:spPr>
          <a:xfrm>
            <a:off x="275481" y="295276"/>
            <a:ext cx="11887878" cy="917575"/>
          </a:xfrm>
        </p:spPr>
        <p:txBody>
          <a:bodyPr/>
          <a:lstStyle/>
          <a:p>
            <a:r>
              <a:rPr lang="en-US" dirty="0">
                <a:solidFill>
                  <a:schemeClr val="tx1"/>
                </a:solidFill>
              </a:rPr>
              <a:t>Remote Monitoring</a:t>
            </a:r>
          </a:p>
        </p:txBody>
      </p:sp>
    </p:spTree>
    <p:extLst>
      <p:ext uri="{BB962C8B-B14F-4D97-AF65-F5344CB8AC3E}">
        <p14:creationId xmlns:p14="http://schemas.microsoft.com/office/powerpoint/2010/main" val="266264108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p:cNvSpPr txBox="1"/>
          <p:nvPr/>
        </p:nvSpPr>
        <p:spPr>
          <a:xfrm>
            <a:off x="6406999" y="2236642"/>
            <a:ext cx="5667267"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29" name="TextBox 28"/>
          <p:cNvSpPr txBox="1"/>
          <p:nvPr/>
        </p:nvSpPr>
        <p:spPr>
          <a:xfrm>
            <a:off x="487948" y="2236642"/>
            <a:ext cx="5181700"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115" name="Title 1"/>
          <p:cNvSpPr>
            <a:spLocks noGrp="1"/>
          </p:cNvSpPr>
          <p:nvPr>
            <p:ph type="title"/>
          </p:nvPr>
        </p:nvSpPr>
        <p:spPr/>
        <p:txBody>
          <a:bodyPr/>
          <a:lstStyle/>
          <a:p>
            <a:r>
              <a:rPr lang="en-US" sz="4080" dirty="0"/>
              <a:t>Accelerate time to value with preconfigured solutions</a:t>
            </a:r>
          </a:p>
        </p:txBody>
      </p:sp>
      <p:sp>
        <p:nvSpPr>
          <p:cNvPr id="62" name="TextBox 61"/>
          <p:cNvSpPr txBox="1"/>
          <p:nvPr/>
        </p:nvSpPr>
        <p:spPr>
          <a:xfrm>
            <a:off x="6406998" y="1530550"/>
            <a:ext cx="5762093"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Finish with your Internet of Things application</a:t>
            </a:r>
          </a:p>
        </p:txBody>
      </p:sp>
      <p:sp>
        <p:nvSpPr>
          <p:cNvPr id="66" name="TextBox 65"/>
          <p:cNvSpPr txBox="1"/>
          <p:nvPr/>
        </p:nvSpPr>
        <p:spPr>
          <a:xfrm>
            <a:off x="487948" y="1530550"/>
            <a:ext cx="5268349"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Start quickly with preconfigured solutions</a:t>
            </a:r>
          </a:p>
        </p:txBody>
      </p:sp>
      <p:sp>
        <p:nvSpPr>
          <p:cNvPr id="70" name="Rectangle 69"/>
          <p:cNvSpPr/>
          <p:nvPr/>
        </p:nvSpPr>
        <p:spPr bwMode="auto">
          <a:xfrm>
            <a:off x="1167746" y="5589441"/>
            <a:ext cx="3430327"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7"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3"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2" y="6109680"/>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2"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7"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7"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5"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8" y="5156683"/>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6"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5"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8" y="6079036"/>
            <a:ext cx="4663995"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9" y="3758614"/>
            <a:ext cx="509732" cy="1104939"/>
          </a:xfrm>
          <a:prstGeom prst="rightArrow">
            <a:avLst>
              <a:gd name="adj1" fmla="val 100000"/>
              <a:gd name="adj2" fmla="val 79723"/>
            </a:avLst>
          </a:prstGeom>
          <a:solidFill>
            <a:srgbClr val="00BCF2">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5" y="2501711"/>
            <a:ext cx="3868279" cy="2631795"/>
          </a:xfrm>
          <a:prstGeom prst="rect">
            <a:avLst/>
          </a:prstGeom>
        </p:spPr>
      </p:pic>
      <p:pic>
        <p:nvPicPr>
          <p:cNvPr id="65" name="Picture 64"/>
          <p:cNvPicPr>
            <a:picLocks noChangeAspect="1" noChangeArrowheads="1"/>
          </p:cNvPicPr>
          <p:nvPr/>
        </p:nvPicPr>
        <p:blipFill rotWithShape="1">
          <a:blip r:embed="rId4">
            <a:extLst>
              <a:ext uri="{28A0092B-C50C-407E-A947-70E740481C1C}">
                <a14:useLocalDpi xmlns:a14="http://schemas.microsoft.com/office/drawing/2010/main" val="0"/>
              </a:ext>
            </a:extLst>
          </a:blip>
          <a:srcRect l="22838" r="53325"/>
          <a:stretch/>
        </p:blipFill>
        <p:spPr bwMode="auto">
          <a:xfrm>
            <a:off x="7205263" y="2665268"/>
            <a:ext cx="3586234"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4" y="2501711"/>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8" t="420" r="23796"/>
          <a:stretch/>
        </p:blipFill>
        <p:spPr bwMode="auto">
          <a:xfrm>
            <a:off x="1322072" y="2666110"/>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386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90" y="498"/>
            <a:ext cx="10490299" cy="6993533"/>
          </a:xfrm>
          <a:prstGeom prst="rect">
            <a:avLst/>
          </a:prstGeom>
        </p:spPr>
      </p:pic>
    </p:spTree>
    <p:extLst>
      <p:ext uri="{BB962C8B-B14F-4D97-AF65-F5344CB8AC3E}">
        <p14:creationId xmlns:p14="http://schemas.microsoft.com/office/powerpoint/2010/main" val="21587844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90" y="498"/>
            <a:ext cx="10490299" cy="6993533"/>
          </a:xfrm>
          <a:prstGeom prst="rect">
            <a:avLst/>
          </a:prstGeom>
        </p:spPr>
      </p:pic>
    </p:spTree>
    <p:extLst>
      <p:ext uri="{BB962C8B-B14F-4D97-AF65-F5344CB8AC3E}">
        <p14:creationId xmlns:p14="http://schemas.microsoft.com/office/powerpoint/2010/main" val="41100133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zuee Iot Suite"/>
          <p:cNvSpPr>
            <a:spLocks noChangeArrowheads="1"/>
          </p:cNvSpPr>
          <p:nvPr/>
        </p:nvSpPr>
        <p:spPr bwMode="auto">
          <a:xfrm>
            <a:off x="3244667" y="2041550"/>
            <a:ext cx="6691522" cy="4173413"/>
          </a:xfrm>
          <a:prstGeom prst="rect">
            <a:avLst/>
          </a:prstGeom>
          <a:solidFill>
            <a:srgbClr val="02162E"/>
          </a:solidFill>
          <a:ln>
            <a:noFill/>
          </a:ln>
        </p:spPr>
        <p:txBody>
          <a:bodyPr vert="horz" wrap="square" lIns="93260" tIns="46630" rIns="93260" bIns="46630" numCol="1" anchor="t" anchorCtr="0" compatLnSpc="1">
            <a:prstTxWarp prst="textNoShape">
              <a:avLst/>
            </a:prstTxWarp>
          </a:bodyPr>
          <a:lstStyle/>
          <a:p>
            <a:pPr defTabSz="621716">
              <a:defRPr/>
            </a:pPr>
            <a:r>
              <a:rPr lang="en-US" altLang="en-US" sz="1836" dirty="0">
                <a:solidFill>
                  <a:prstClr val="white"/>
                </a:solidFill>
                <a:latin typeface="Segoe UI Light" panose="020B0502040204020203" pitchFamily="34" charset="0"/>
              </a:rPr>
              <a:t>Azure IoT Suite Remote Monitoring</a:t>
            </a:r>
            <a:endParaRPr lang="en-US" altLang="en-US" sz="1428" dirty="0">
              <a:solidFill>
                <a:prstClr val="white"/>
              </a:solidFill>
              <a:latin typeface="Arial" panose="020B0604020202020204" pitchFamily="34" charset="0"/>
            </a:endParaRPr>
          </a:p>
          <a:p>
            <a:pPr defTabSz="621716">
              <a:defRPr/>
            </a:pPr>
            <a:endParaRPr lang="en-US" sz="1836" dirty="0">
              <a:solidFill>
                <a:prstClr val="white"/>
              </a:solidFill>
              <a:latin typeface="Segoe UI"/>
            </a:endParaRPr>
          </a:p>
        </p:txBody>
      </p:sp>
      <p:sp>
        <p:nvSpPr>
          <p:cNvPr id="3080" name="Rectangle 148"/>
          <p:cNvSpPr>
            <a:spLocks noChangeArrowheads="1"/>
          </p:cNvSpPr>
          <p:nvPr/>
        </p:nvSpPr>
        <p:spPr bwMode="auto">
          <a:xfrm>
            <a:off x="7279191" y="3150585"/>
            <a:ext cx="3434436" cy="2412284"/>
          </a:xfrm>
          <a:prstGeom prst="rect">
            <a:avLst/>
          </a:prstGeom>
          <a:noFill/>
          <a:ln>
            <a:noFill/>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293" name="Group 12292"/>
          <p:cNvGrpSpPr/>
          <p:nvPr/>
        </p:nvGrpSpPr>
        <p:grpSpPr>
          <a:xfrm>
            <a:off x="2036978" y="4208722"/>
            <a:ext cx="1075084" cy="118195"/>
            <a:chOff x="2220913" y="3722688"/>
            <a:chExt cx="1054100" cy="115888"/>
          </a:xfrm>
          <a:solidFill>
            <a:schemeClr val="bg1">
              <a:lumMod val="75000"/>
            </a:schemeClr>
          </a:solidFill>
        </p:grpSpPr>
        <p:sp>
          <p:nvSpPr>
            <p:cNvPr id="3208" name="Line 18"/>
            <p:cNvSpPr>
              <a:spLocks noChangeShapeType="1"/>
            </p:cNvSpPr>
            <p:nvPr/>
          </p:nvSpPr>
          <p:spPr bwMode="auto">
            <a:xfrm>
              <a:off x="2220913" y="3779838"/>
              <a:ext cx="966788" cy="0"/>
            </a:xfrm>
            <a:prstGeom prst="line">
              <a:avLst/>
            </a:prstGeom>
            <a:grpFill/>
            <a:ln w="22225" cap="rnd">
              <a:solidFill>
                <a:schemeClr val="bg1">
                  <a:lumMod val="75000"/>
                </a:schemeClr>
              </a:solidFill>
              <a:prstDash val="solid"/>
              <a:round/>
              <a:headEnd/>
              <a:tailEnd/>
            </a:ln>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295" name="Group 12294"/>
          <p:cNvGrpSpPr/>
          <p:nvPr/>
        </p:nvGrpSpPr>
        <p:grpSpPr>
          <a:xfrm>
            <a:off x="2036976" y="4474255"/>
            <a:ext cx="1062132" cy="118195"/>
            <a:chOff x="2220913" y="3983038"/>
            <a:chExt cx="1041400" cy="115888"/>
          </a:xfrm>
        </p:grpSpPr>
        <p:sp>
          <p:nvSpPr>
            <p:cNvPr id="209"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210" name="Rectangle 20"/>
          <p:cNvSpPr>
            <a:spLocks noChangeArrowheads="1"/>
          </p:cNvSpPr>
          <p:nvPr/>
        </p:nvSpPr>
        <p:spPr bwMode="auto">
          <a:xfrm>
            <a:off x="10923219" y="3440304"/>
            <a:ext cx="1342220" cy="1861968"/>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32">
              <a:defRPr/>
            </a:pPr>
            <a:r>
              <a:rPr lang="en-US" altLang="en-US" sz="1632" kern="0" dirty="0">
                <a:solidFill>
                  <a:prstClr val="white"/>
                </a:solidFill>
                <a:latin typeface="Segoe UI Light" panose="020B0502040204020203" pitchFamily="34" charset="0"/>
                <a:cs typeface="Segoe UI Light" panose="020B0502040204020203" pitchFamily="34" charset="0"/>
              </a:rPr>
              <a:t>Existing Business Process</a:t>
            </a:r>
          </a:p>
          <a:p>
            <a:pPr defTabSz="951132">
              <a:defRPr/>
            </a:pPr>
            <a:br>
              <a:rPr lang="en-US" sz="1632" kern="0" dirty="0">
                <a:solidFill>
                  <a:prstClr val="white"/>
                </a:solidFill>
                <a:latin typeface="Segoe UI Light" panose="020B0502040204020203" pitchFamily="34" charset="0"/>
                <a:cs typeface="Segoe UI Light" panose="020B0502040204020203" pitchFamily="34" charset="0"/>
              </a:rPr>
            </a:br>
            <a:r>
              <a:rPr lang="en-US" sz="1224" kern="0" dirty="0">
                <a:solidFill>
                  <a:prstClr val="white"/>
                </a:solidFill>
                <a:latin typeface="Segoe UI Light" panose="020B0502040204020203" pitchFamily="34" charset="0"/>
                <a:cs typeface="Segoe UI Light" panose="020B0502040204020203" pitchFamily="34" charset="0"/>
              </a:rPr>
              <a:t>ERP/CRM</a:t>
            </a:r>
          </a:p>
        </p:txBody>
      </p:sp>
      <p:sp>
        <p:nvSpPr>
          <p:cNvPr id="387" name="Freeform 386"/>
          <p:cNvSpPr>
            <a:spLocks noChangeAspect="1"/>
          </p:cNvSpPr>
          <p:nvPr/>
        </p:nvSpPr>
        <p:spPr bwMode="auto">
          <a:xfrm rot="5280000">
            <a:off x="3522298" y="4052171"/>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699376" y="4104136"/>
            <a:ext cx="527830" cy="526210"/>
            <a:chOff x="2296894" y="-3310276"/>
            <a:chExt cx="484187" cy="498475"/>
          </a:xfrm>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69" name="Rectangle 180"/>
          <p:cNvSpPr>
            <a:spLocks noChangeArrowheads="1"/>
          </p:cNvSpPr>
          <p:nvPr/>
        </p:nvSpPr>
        <p:spPr bwMode="auto">
          <a:xfrm>
            <a:off x="5613259" y="4652289"/>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Event Hub</a:t>
            </a:r>
            <a:endParaRPr lang="en-US" altLang="en-US" sz="1836" dirty="0">
              <a:solidFill>
                <a:prstClr val="black"/>
              </a:solidFill>
            </a:endParaRPr>
          </a:p>
        </p:txBody>
      </p:sp>
      <p:sp>
        <p:nvSpPr>
          <p:cNvPr id="12370" name="Line 181"/>
          <p:cNvSpPr>
            <a:spLocks noChangeShapeType="1"/>
          </p:cNvSpPr>
          <p:nvPr/>
        </p:nvSpPr>
        <p:spPr bwMode="auto">
          <a:xfrm>
            <a:off x="3991221"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1" name="Freeform 182"/>
          <p:cNvSpPr>
            <a:spLocks/>
          </p:cNvSpPr>
          <p:nvPr/>
        </p:nvSpPr>
        <p:spPr bwMode="auto">
          <a:xfrm>
            <a:off x="4347425"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2" name="Line 183"/>
          <p:cNvSpPr>
            <a:spLocks noChangeShapeType="1"/>
          </p:cNvSpPr>
          <p:nvPr/>
        </p:nvSpPr>
        <p:spPr bwMode="auto">
          <a:xfrm>
            <a:off x="6201298" y="4358335"/>
            <a:ext cx="346490" cy="307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3" name="Freeform 184"/>
          <p:cNvSpPr>
            <a:spLocks/>
          </p:cNvSpPr>
          <p:nvPr/>
        </p:nvSpPr>
        <p:spPr bwMode="auto">
          <a:xfrm>
            <a:off x="6481402" y="4285309"/>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4" name="Group 12573"/>
          <p:cNvGrpSpPr/>
          <p:nvPr/>
        </p:nvGrpSpPr>
        <p:grpSpPr>
          <a:xfrm>
            <a:off x="5720425" y="3247632"/>
            <a:ext cx="467920" cy="406395"/>
            <a:chOff x="2317532" y="-4150064"/>
            <a:chExt cx="458787" cy="398463"/>
          </a:xfrm>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78" name="Rectangle 189"/>
          <p:cNvSpPr>
            <a:spLocks noChangeArrowheads="1"/>
          </p:cNvSpPr>
          <p:nvPr/>
        </p:nvSpPr>
        <p:spPr bwMode="auto">
          <a:xfrm>
            <a:off x="5514799" y="3670216"/>
            <a:ext cx="89920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Storage Blobs</a:t>
            </a:r>
            <a:endParaRPr lang="en-US" altLang="en-US" sz="1836" dirty="0">
              <a:solidFill>
                <a:prstClr val="black"/>
              </a:solidFill>
            </a:endParaRPr>
          </a:p>
        </p:txBody>
      </p:sp>
      <p:sp>
        <p:nvSpPr>
          <p:cNvPr id="12379" name="Freeform 190"/>
          <p:cNvSpPr>
            <a:spLocks noEditPoints="1"/>
          </p:cNvSpPr>
          <p:nvPr/>
        </p:nvSpPr>
        <p:spPr bwMode="auto">
          <a:xfrm>
            <a:off x="7886784" y="3242774"/>
            <a:ext cx="317345"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0" name="Rectangle 191"/>
          <p:cNvSpPr>
            <a:spLocks noChangeArrowheads="1"/>
          </p:cNvSpPr>
          <p:nvPr/>
        </p:nvSpPr>
        <p:spPr bwMode="auto">
          <a:xfrm>
            <a:off x="7643919" y="3650787"/>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DocumentDB</a:t>
            </a:r>
            <a:endParaRPr lang="en-US" altLang="en-US" sz="1836">
              <a:solidFill>
                <a:prstClr val="black"/>
              </a:solidFill>
            </a:endParaRPr>
          </a:p>
        </p:txBody>
      </p:sp>
      <p:sp>
        <p:nvSpPr>
          <p:cNvPr id="12382" name="Freeform 193"/>
          <p:cNvSpPr>
            <a:spLocks/>
          </p:cNvSpPr>
          <p:nvPr/>
        </p:nvSpPr>
        <p:spPr bwMode="auto">
          <a:xfrm>
            <a:off x="7980691" y="3851557"/>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3" name="Freeform 194"/>
          <p:cNvSpPr>
            <a:spLocks/>
          </p:cNvSpPr>
          <p:nvPr/>
        </p:nvSpPr>
        <p:spPr bwMode="auto">
          <a:xfrm>
            <a:off x="4813725"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4" name="Freeform 195"/>
          <p:cNvSpPr>
            <a:spLocks/>
          </p:cNvSpPr>
          <p:nvPr/>
        </p:nvSpPr>
        <p:spPr bwMode="auto">
          <a:xfrm>
            <a:off x="5569847" y="3385255"/>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9" name="Group 12578"/>
          <p:cNvGrpSpPr/>
          <p:nvPr/>
        </p:nvGrpSpPr>
        <p:grpSpPr>
          <a:xfrm>
            <a:off x="6277919" y="2488541"/>
            <a:ext cx="518113" cy="459826"/>
            <a:chOff x="3314482" y="-4918414"/>
            <a:chExt cx="508000" cy="450850"/>
          </a:xfrm>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18599" y="3032798"/>
            <a:ext cx="60982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App</a:t>
            </a:r>
            <a:endParaRPr lang="en-US" altLang="en-US" sz="1836" dirty="0">
              <a:solidFill>
                <a:prstClr val="black"/>
              </a:solidFill>
            </a:endParaRPr>
          </a:p>
        </p:txBody>
      </p:sp>
      <p:sp>
        <p:nvSpPr>
          <p:cNvPr id="12403" name="Freeform 213"/>
          <p:cNvSpPr>
            <a:spLocks/>
          </p:cNvSpPr>
          <p:nvPr/>
        </p:nvSpPr>
        <p:spPr bwMode="auto">
          <a:xfrm>
            <a:off x="7699332" y="2693898"/>
            <a:ext cx="346125"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4" name="Freeform 214"/>
          <p:cNvSpPr>
            <a:spLocks/>
          </p:cNvSpPr>
          <p:nvPr/>
        </p:nvSpPr>
        <p:spPr bwMode="auto">
          <a:xfrm>
            <a:off x="7584655" y="2645594"/>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5" name="Freeform 215"/>
          <p:cNvSpPr>
            <a:spLocks/>
          </p:cNvSpPr>
          <p:nvPr/>
        </p:nvSpPr>
        <p:spPr bwMode="auto">
          <a:xfrm>
            <a:off x="7980691" y="3113246"/>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6" name="Freeform 216"/>
          <p:cNvSpPr>
            <a:spLocks/>
          </p:cNvSpPr>
          <p:nvPr/>
        </p:nvSpPr>
        <p:spPr bwMode="auto">
          <a:xfrm>
            <a:off x="5955194" y="2693897"/>
            <a:ext cx="143828" cy="539163"/>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7" name="Line 217"/>
          <p:cNvSpPr>
            <a:spLocks noChangeShapeType="1"/>
          </p:cNvSpPr>
          <p:nvPr/>
        </p:nvSpPr>
        <p:spPr bwMode="auto">
          <a:xfrm flipH="1" flipV="1">
            <a:off x="6855976" y="3506010"/>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8" name="Freeform 218"/>
          <p:cNvSpPr>
            <a:spLocks/>
          </p:cNvSpPr>
          <p:nvPr/>
        </p:nvSpPr>
        <p:spPr bwMode="auto">
          <a:xfrm>
            <a:off x="6791111" y="3385430"/>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4" name="Freeform 234"/>
          <p:cNvSpPr>
            <a:spLocks/>
          </p:cNvSpPr>
          <p:nvPr/>
        </p:nvSpPr>
        <p:spPr bwMode="auto">
          <a:xfrm>
            <a:off x="3712736" y="2693899"/>
            <a:ext cx="2472370"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5" name="Freeform 235"/>
          <p:cNvSpPr>
            <a:spLocks/>
          </p:cNvSpPr>
          <p:nvPr/>
        </p:nvSpPr>
        <p:spPr bwMode="auto">
          <a:xfrm>
            <a:off x="3647972" y="3957954"/>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6" name="Group 12575"/>
          <p:cNvGrpSpPr/>
          <p:nvPr/>
        </p:nvGrpSpPr>
        <p:grpSpPr>
          <a:xfrm>
            <a:off x="4486667" y="4104137"/>
            <a:ext cx="654117" cy="508398"/>
            <a:chOff x="1107857" y="-3310276"/>
            <a:chExt cx="641349" cy="498475"/>
          </a:xfrm>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40" name="Rectangle 240"/>
          <p:cNvSpPr>
            <a:spLocks noChangeArrowheads="1"/>
          </p:cNvSpPr>
          <p:nvPr/>
        </p:nvSpPr>
        <p:spPr bwMode="auto">
          <a:xfrm>
            <a:off x="4292375" y="4636819"/>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Stream Analytics</a:t>
            </a:r>
            <a:endParaRPr lang="en-US" altLang="en-US" sz="1836" dirty="0">
              <a:solidFill>
                <a:prstClr val="black"/>
              </a:solidFill>
            </a:endParaRPr>
          </a:p>
        </p:txBody>
      </p:sp>
      <p:sp>
        <p:nvSpPr>
          <p:cNvPr id="341" name="Line 241"/>
          <p:cNvSpPr>
            <a:spLocks noChangeShapeType="1"/>
          </p:cNvSpPr>
          <p:nvPr/>
        </p:nvSpPr>
        <p:spPr bwMode="auto">
          <a:xfrm>
            <a:off x="5158595"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2" name="Freeform 242"/>
          <p:cNvSpPr>
            <a:spLocks/>
          </p:cNvSpPr>
          <p:nvPr/>
        </p:nvSpPr>
        <p:spPr bwMode="auto">
          <a:xfrm>
            <a:off x="5561753"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7" name="Group 12576"/>
          <p:cNvGrpSpPr/>
          <p:nvPr/>
        </p:nvGrpSpPr>
        <p:grpSpPr>
          <a:xfrm>
            <a:off x="9224920" y="4124470"/>
            <a:ext cx="433921" cy="435540"/>
            <a:chOff x="5737007" y="-3299164"/>
            <a:chExt cx="425450" cy="427038"/>
          </a:xfrm>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50" name="Rectangle 250"/>
          <p:cNvSpPr>
            <a:spLocks noChangeArrowheads="1"/>
          </p:cNvSpPr>
          <p:nvPr/>
        </p:nvSpPr>
        <p:spPr bwMode="auto">
          <a:xfrm>
            <a:off x="9042412" y="4642742"/>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Logic Apps</a:t>
            </a:r>
            <a:endParaRPr lang="en-US" altLang="en-US" sz="1836" dirty="0">
              <a:solidFill>
                <a:prstClr val="black"/>
              </a:solidFill>
            </a:endParaRPr>
          </a:p>
        </p:txBody>
      </p:sp>
      <p:sp>
        <p:nvSpPr>
          <p:cNvPr id="352" name="Line 251"/>
          <p:cNvSpPr>
            <a:spLocks noChangeShapeType="1"/>
          </p:cNvSpPr>
          <p:nvPr/>
        </p:nvSpPr>
        <p:spPr bwMode="auto">
          <a:xfrm>
            <a:off x="7242381" y="4367354"/>
            <a:ext cx="185711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3" name="Freeform 252"/>
          <p:cNvSpPr>
            <a:spLocks/>
          </p:cNvSpPr>
          <p:nvPr/>
        </p:nvSpPr>
        <p:spPr bwMode="auto">
          <a:xfrm>
            <a:off x="9067109" y="4302590"/>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1" name="Group 12570"/>
          <p:cNvGrpSpPr/>
          <p:nvPr/>
        </p:nvGrpSpPr>
        <p:grpSpPr>
          <a:xfrm>
            <a:off x="9122685" y="5073999"/>
            <a:ext cx="488969" cy="495446"/>
            <a:chOff x="4355882" y="-2354601"/>
            <a:chExt cx="479425" cy="485775"/>
          </a:xfrm>
        </p:grpSpPr>
        <p:sp>
          <p:nvSpPr>
            <p:cNvPr id="35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75" name="Rectangle 256"/>
          <p:cNvSpPr>
            <a:spLocks noChangeArrowheads="1"/>
          </p:cNvSpPr>
          <p:nvPr/>
        </p:nvSpPr>
        <p:spPr bwMode="auto">
          <a:xfrm>
            <a:off x="9189066" y="5629349"/>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Azure </a:t>
            </a:r>
            <a:endParaRPr lang="en-US" altLang="en-US" sz="1836">
              <a:solidFill>
                <a:prstClr val="black"/>
              </a:solidFill>
            </a:endParaRPr>
          </a:p>
        </p:txBody>
      </p:sp>
      <p:sp>
        <p:nvSpPr>
          <p:cNvPr id="376" name="Rectangle 257"/>
          <p:cNvSpPr>
            <a:spLocks noChangeArrowheads="1"/>
          </p:cNvSpPr>
          <p:nvPr/>
        </p:nvSpPr>
        <p:spPr bwMode="auto">
          <a:xfrm>
            <a:off x="8865245" y="5805832"/>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Active Directory</a:t>
            </a:r>
            <a:endParaRPr lang="en-US" altLang="en-US" sz="1836">
              <a:solidFill>
                <a:prstClr val="black"/>
              </a:solidFill>
            </a:endParaRPr>
          </a:p>
        </p:txBody>
      </p:sp>
      <p:sp>
        <p:nvSpPr>
          <p:cNvPr id="378" name="Rectangle 260"/>
          <p:cNvSpPr>
            <a:spLocks noChangeArrowheads="1"/>
          </p:cNvSpPr>
          <p:nvPr/>
        </p:nvSpPr>
        <p:spPr bwMode="auto">
          <a:xfrm>
            <a:off x="3482824"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IoT Hub</a:t>
            </a:r>
            <a:endParaRPr lang="en-US" altLang="en-US" sz="1836">
              <a:solidFill>
                <a:prstClr val="black"/>
              </a:solidFill>
            </a:endParaRPr>
          </a:p>
        </p:txBody>
      </p:sp>
      <p:grpSp>
        <p:nvGrpSpPr>
          <p:cNvPr id="12570" name="Group 12569"/>
          <p:cNvGrpSpPr/>
          <p:nvPr/>
        </p:nvGrpSpPr>
        <p:grpSpPr>
          <a:xfrm>
            <a:off x="6620643" y="4128257"/>
            <a:ext cx="518113" cy="458207"/>
            <a:chOff x="3314482" y="-3310276"/>
            <a:chExt cx="508000" cy="449263"/>
          </a:xfrm>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559" name="Rectangle 275"/>
          <p:cNvSpPr>
            <a:spLocks noChangeArrowheads="1"/>
          </p:cNvSpPr>
          <p:nvPr/>
        </p:nvSpPr>
        <p:spPr bwMode="auto">
          <a:xfrm>
            <a:off x="6566111" y="4641742"/>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Jobs</a:t>
            </a:r>
            <a:endParaRPr lang="en-US" altLang="en-US" sz="1836" dirty="0">
              <a:solidFill>
                <a:prstClr val="black"/>
              </a:solidFill>
            </a:endParaRPr>
          </a:p>
        </p:txBody>
      </p:sp>
      <p:grpSp>
        <p:nvGrpSpPr>
          <p:cNvPr id="12582" name="Group 12581"/>
          <p:cNvGrpSpPr/>
          <p:nvPr/>
        </p:nvGrpSpPr>
        <p:grpSpPr>
          <a:xfrm>
            <a:off x="6935262" y="2452437"/>
            <a:ext cx="565680" cy="764884"/>
            <a:chOff x="8694268" y="2095333"/>
            <a:chExt cx="541709" cy="746505"/>
          </a:xfrm>
        </p:grpSpPr>
        <p:sp>
          <p:nvSpPr>
            <p:cNvPr id="12569" name="Rectangle 287"/>
            <p:cNvSpPr>
              <a:spLocks noChangeArrowheads="1"/>
            </p:cNvSpPr>
            <p:nvPr/>
          </p:nvSpPr>
          <p:spPr bwMode="auto">
            <a:xfrm>
              <a:off x="8694268" y="2669956"/>
              <a:ext cx="541709" cy="17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99209" y="2095333"/>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05"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831399" y="2232704"/>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21716">
                  <a:defRPr/>
                </a:pPr>
                <a:endParaRPr lang="en-US" sz="1836">
                  <a:solidFill>
                    <a:prstClr val="white"/>
                  </a:solidFill>
                  <a:latin typeface="Segoe UI"/>
                </a:endParaRPr>
              </a:p>
            </p:txBody>
          </p:sp>
        </p:grpSp>
      </p:grpSp>
      <p:grpSp>
        <p:nvGrpSpPr>
          <p:cNvPr id="302" name="Group 301"/>
          <p:cNvGrpSpPr/>
          <p:nvPr/>
        </p:nvGrpSpPr>
        <p:grpSpPr>
          <a:xfrm>
            <a:off x="10025238" y="4187618"/>
            <a:ext cx="768273" cy="130600"/>
            <a:chOff x="2220913" y="3983038"/>
            <a:chExt cx="1041400" cy="115888"/>
          </a:xfrm>
        </p:grpSpPr>
        <p:sp>
          <p:nvSpPr>
            <p:cNvPr id="303"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5" name="1 Devices - sensors"/>
          <p:cNvGrpSpPr/>
          <p:nvPr/>
        </p:nvGrpSpPr>
        <p:grpSpPr>
          <a:xfrm>
            <a:off x="-121414" y="2115040"/>
            <a:ext cx="3730688" cy="3557226"/>
            <a:chOff x="-977339" y="2485984"/>
            <a:chExt cx="3976839" cy="3501091"/>
          </a:xfrm>
        </p:grpSpPr>
        <p:sp>
          <p:nvSpPr>
            <p:cNvPr id="128" name="TextBox 127"/>
            <p:cNvSpPr txBox="1"/>
            <p:nvPr/>
          </p:nvSpPr>
          <p:spPr>
            <a:xfrm>
              <a:off x="-977339" y="2485984"/>
              <a:ext cx="3976839" cy="850900"/>
            </a:xfrm>
            <a:prstGeom prst="rect">
              <a:avLst/>
            </a:prstGeom>
            <a:noFill/>
            <a:ln>
              <a:noFill/>
              <a:headEnd type="none" w="med" len="med"/>
              <a:tailEnd type="none" w="med" len="med"/>
            </a:ln>
          </p:spPr>
          <p:txBody>
            <a:bodyPr wrap="square" lIns="0" tIns="0" rIns="0" bIns="0" rtlCol="0">
              <a:spAutoFit/>
            </a:bodyPr>
            <a:lstStyle/>
            <a:p>
              <a:pPr algn="ctr" defTabSz="950915">
                <a:defRPr/>
              </a:pPr>
              <a:r>
                <a:rPr lang="en-US" sz="1836" dirty="0">
                  <a:solidFill>
                    <a:prstClr val="white"/>
                  </a:solidFill>
                  <a:latin typeface="Segoe UI Light" panose="020B0502040204020203" pitchFamily="34" charset="0"/>
                </a:rPr>
                <a:t>Devices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Azure IoT SDK (OSS)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Linux, RTOS, mBed, Windows, </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Android, iOS </a:t>
              </a:r>
            </a:p>
          </p:txBody>
        </p:sp>
        <p:sp>
          <p:nvSpPr>
            <p:cNvPr id="136" name="Rectangle 135"/>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7"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9"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1"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Rectangle 141"/>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3"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ectangle 143"/>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5"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Rectangle 145"/>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7"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9"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0" name="Title 1"/>
          <p:cNvSpPr txBox="1">
            <a:spLocks/>
          </p:cNvSpPr>
          <p:nvPr/>
        </p:nvSpPr>
        <p:spPr>
          <a:xfrm>
            <a:off x="430915" y="450710"/>
            <a:ext cx="11887878" cy="917575"/>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defTabSz="932361">
              <a:defRPr/>
            </a:pPr>
            <a:r>
              <a:rPr lang="en-US" sz="4080" spc="-102" dirty="0">
                <a:solidFill>
                  <a:sysClr val="window" lastClr="FFFFFF"/>
                </a:solidFill>
                <a:latin typeface="Segoe UI Light"/>
              </a:rPr>
              <a:t>Remote Monitoring Service Architecture</a:t>
            </a:r>
          </a:p>
        </p:txBody>
      </p:sp>
      <p:grpSp>
        <p:nvGrpSpPr>
          <p:cNvPr id="151" name="Group 150"/>
          <p:cNvGrpSpPr/>
          <p:nvPr/>
        </p:nvGrpSpPr>
        <p:grpSpPr>
          <a:xfrm rot="10800000">
            <a:off x="10046413" y="4424901"/>
            <a:ext cx="768273" cy="130600"/>
            <a:chOff x="2220913" y="3983038"/>
            <a:chExt cx="1041400" cy="115888"/>
          </a:xfrm>
        </p:grpSpPr>
        <p:sp>
          <p:nvSpPr>
            <p:cNvPr id="152"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7" name="Rectangle 6"/>
          <p:cNvSpPr/>
          <p:nvPr/>
        </p:nvSpPr>
        <p:spPr>
          <a:xfrm>
            <a:off x="5140326" y="3041202"/>
            <a:ext cx="6217356" cy="2717882"/>
          </a:xfrm>
          <a:prstGeom prst="rect">
            <a:avLst/>
          </a:prstGeom>
        </p:spPr>
        <p:txBody>
          <a:bodyPr>
            <a:spAutoFit/>
          </a:bodyPr>
          <a:lstStyle/>
          <a:p>
            <a:pPr defTabSz="621716">
              <a:lnSpc>
                <a:spcPct val="90000"/>
              </a:lnSpc>
              <a:spcAft>
                <a:spcPts val="612"/>
              </a:spcAft>
              <a:defRPr/>
            </a:pPr>
            <a:r>
              <a:rPr lang="en-US" sz="1836" dirty="0">
                <a:solidFill>
                  <a:prstClr val="white"/>
                </a:solidFill>
                <a:latin typeface="Segoe UI Light" panose="020B0502040204020203" pitchFamily="34" charset="0"/>
              </a:rPr>
              <a:t>IoT Hub</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Bi-directional device &lt;-&gt; cloud </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Telemetry ingestion</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Command &amp; control</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registry &amp; identity</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Management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HTTP/AMQP/MQTT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10 million+ devices at GA</a:t>
            </a:r>
          </a:p>
        </p:txBody>
      </p:sp>
      <p:sp>
        <p:nvSpPr>
          <p:cNvPr id="156" name="Freeform 194"/>
          <p:cNvSpPr>
            <a:spLocks/>
          </p:cNvSpPr>
          <p:nvPr/>
        </p:nvSpPr>
        <p:spPr bwMode="auto">
          <a:xfrm flipV="1">
            <a:off x="4835417" y="4858893"/>
            <a:ext cx="788503" cy="36465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8" name="Line 251"/>
          <p:cNvSpPr>
            <a:spLocks noChangeShapeType="1"/>
          </p:cNvSpPr>
          <p:nvPr/>
        </p:nvSpPr>
        <p:spPr bwMode="auto">
          <a:xfrm flipV="1">
            <a:off x="5590825" y="5213171"/>
            <a:ext cx="2454631" cy="1037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9" name="Freeform 192"/>
          <p:cNvSpPr>
            <a:spLocks/>
          </p:cNvSpPr>
          <p:nvPr/>
        </p:nvSpPr>
        <p:spPr bwMode="auto">
          <a:xfrm>
            <a:off x="7242379" y="4326917"/>
            <a:ext cx="803075" cy="886580"/>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60" name="Line 217"/>
          <p:cNvSpPr>
            <a:spLocks noChangeShapeType="1"/>
          </p:cNvSpPr>
          <p:nvPr/>
        </p:nvSpPr>
        <p:spPr bwMode="auto">
          <a:xfrm flipH="1" flipV="1">
            <a:off x="8035441" y="3944505"/>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Tree>
    <p:extLst>
      <p:ext uri="{BB962C8B-B14F-4D97-AF65-F5344CB8AC3E}">
        <p14:creationId xmlns:p14="http://schemas.microsoft.com/office/powerpoint/2010/main" val="2699462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8"/>
                                        </p:tgtEl>
                                        <p:attrNameLst>
                                          <p:attrName>style.visibility</p:attrName>
                                        </p:attrNameLst>
                                      </p:cBhvr>
                                      <p:to>
                                        <p:strVal val="visible"/>
                                      </p:to>
                                    </p:set>
                                    <p:animEffect transition="in" filter="fade">
                                      <p:cBhvr>
                                        <p:cTn id="10" dur="500"/>
                                        <p:tgtEl>
                                          <p:spTgt spid="3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370"/>
                                        </p:tgtEl>
                                        <p:attrNameLst>
                                          <p:attrName>style.visibility</p:attrName>
                                        </p:attrNameLst>
                                      </p:cBhvr>
                                      <p:to>
                                        <p:strVal val="visible"/>
                                      </p:to>
                                    </p:set>
                                    <p:animEffect transition="in" filter="fade">
                                      <p:cBhvr>
                                        <p:cTn id="18" dur="500"/>
                                        <p:tgtEl>
                                          <p:spTgt spid="12370"/>
                                        </p:tgtEl>
                                      </p:cBhvr>
                                    </p:animEffect>
                                  </p:childTnLst>
                                </p:cTn>
                              </p:par>
                              <p:par>
                                <p:cTn id="19" presetID="10" presetClass="entr" presetSubtype="0" fill="hold" nodeType="withEffect">
                                  <p:stCondLst>
                                    <p:cond delay="0"/>
                                  </p:stCondLst>
                                  <p:childTnLst>
                                    <p:set>
                                      <p:cBhvr>
                                        <p:cTn id="20" dur="1" fill="hold">
                                          <p:stCondLst>
                                            <p:cond delay="0"/>
                                          </p:stCondLst>
                                        </p:cTn>
                                        <p:tgtEl>
                                          <p:spTgt spid="12576"/>
                                        </p:tgtEl>
                                        <p:attrNameLst>
                                          <p:attrName>style.visibility</p:attrName>
                                        </p:attrNameLst>
                                      </p:cBhvr>
                                      <p:to>
                                        <p:strVal val="visible"/>
                                      </p:to>
                                    </p:set>
                                    <p:animEffect transition="in" filter="fade">
                                      <p:cBhvr>
                                        <p:cTn id="21" dur="500"/>
                                        <p:tgtEl>
                                          <p:spTgt spid="125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0"/>
                                        </p:tgtEl>
                                        <p:attrNameLst>
                                          <p:attrName>style.visibility</p:attrName>
                                        </p:attrNameLst>
                                      </p:cBhvr>
                                      <p:to>
                                        <p:strVal val="visible"/>
                                      </p:to>
                                    </p:set>
                                    <p:animEffect transition="in" filter="fade">
                                      <p:cBhvr>
                                        <p:cTn id="24" dur="500"/>
                                        <p:tgtEl>
                                          <p:spTgt spid="3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371"/>
                                        </p:tgtEl>
                                        <p:attrNameLst>
                                          <p:attrName>style.visibility</p:attrName>
                                        </p:attrNameLst>
                                      </p:cBhvr>
                                      <p:to>
                                        <p:strVal val="visible"/>
                                      </p:to>
                                    </p:set>
                                    <p:animEffect transition="in" filter="fade">
                                      <p:cBhvr>
                                        <p:cTn id="27" dur="500"/>
                                        <p:tgtEl>
                                          <p:spTgt spid="12371"/>
                                        </p:tgtEl>
                                      </p:cBhvr>
                                    </p:animEffec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383"/>
                                        </p:tgtEl>
                                        <p:attrNameLst>
                                          <p:attrName>style.visibility</p:attrName>
                                        </p:attrNameLst>
                                      </p:cBhvr>
                                      <p:to>
                                        <p:strVal val="visible"/>
                                      </p:to>
                                    </p:set>
                                    <p:animEffect transition="in" filter="fade">
                                      <p:cBhvr>
                                        <p:cTn id="35" dur="500"/>
                                        <p:tgtEl>
                                          <p:spTgt spid="12383"/>
                                        </p:tgtEl>
                                      </p:cBhvr>
                                    </p:animEffect>
                                  </p:childTnLst>
                                </p:cTn>
                              </p:par>
                              <p:par>
                                <p:cTn id="36" presetID="10" presetClass="entr" presetSubtype="0" fill="hold" nodeType="withEffect">
                                  <p:stCondLst>
                                    <p:cond delay="0"/>
                                  </p:stCondLst>
                                  <p:childTnLst>
                                    <p:set>
                                      <p:cBhvr>
                                        <p:cTn id="37" dur="1" fill="hold">
                                          <p:stCondLst>
                                            <p:cond delay="0"/>
                                          </p:stCondLst>
                                        </p:cTn>
                                        <p:tgtEl>
                                          <p:spTgt spid="12574"/>
                                        </p:tgtEl>
                                        <p:attrNameLst>
                                          <p:attrName>style.visibility</p:attrName>
                                        </p:attrNameLst>
                                      </p:cBhvr>
                                      <p:to>
                                        <p:strVal val="visible"/>
                                      </p:to>
                                    </p:set>
                                    <p:animEffect transition="in" filter="fade">
                                      <p:cBhvr>
                                        <p:cTn id="38" dur="500"/>
                                        <p:tgtEl>
                                          <p:spTgt spid="1257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378"/>
                                        </p:tgtEl>
                                        <p:attrNameLst>
                                          <p:attrName>style.visibility</p:attrName>
                                        </p:attrNameLst>
                                      </p:cBhvr>
                                      <p:to>
                                        <p:strVal val="visible"/>
                                      </p:to>
                                    </p:set>
                                    <p:animEffect transition="in" filter="fade">
                                      <p:cBhvr>
                                        <p:cTn id="41" dur="500"/>
                                        <p:tgtEl>
                                          <p:spTgt spid="1237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fade">
                                      <p:cBhvr>
                                        <p:cTn id="47" dur="500"/>
                                        <p:tgtEl>
                                          <p:spTgt spid="15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79"/>
                                        </p:tgtEl>
                                        <p:attrNameLst>
                                          <p:attrName>style.visibility</p:attrName>
                                        </p:attrNameLst>
                                      </p:cBhvr>
                                      <p:to>
                                        <p:strVal val="visible"/>
                                      </p:to>
                                    </p:set>
                                    <p:animEffect transition="in" filter="fade">
                                      <p:cBhvr>
                                        <p:cTn id="50" dur="500"/>
                                        <p:tgtEl>
                                          <p:spTgt spid="1237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380"/>
                                        </p:tgtEl>
                                        <p:attrNameLst>
                                          <p:attrName>style.visibility</p:attrName>
                                        </p:attrNameLst>
                                      </p:cBhvr>
                                      <p:to>
                                        <p:strVal val="visible"/>
                                      </p:to>
                                    </p:set>
                                    <p:animEffect transition="in" filter="fade">
                                      <p:cBhvr>
                                        <p:cTn id="53" dur="500"/>
                                        <p:tgtEl>
                                          <p:spTgt spid="1238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fade">
                                      <p:cBhvr>
                                        <p:cTn id="56" dur="500"/>
                                        <p:tgtEl>
                                          <p:spTgt spid="1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384"/>
                                        </p:tgtEl>
                                        <p:attrNameLst>
                                          <p:attrName>style.visibility</p:attrName>
                                        </p:attrNameLst>
                                      </p:cBhvr>
                                      <p:to>
                                        <p:strVal val="visible"/>
                                      </p:to>
                                    </p:set>
                                    <p:animEffect transition="in" filter="fade">
                                      <p:cBhvr>
                                        <p:cTn id="59" dur="500"/>
                                        <p:tgtEl>
                                          <p:spTgt spid="123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382"/>
                                        </p:tgtEl>
                                        <p:attrNameLst>
                                          <p:attrName>style.visibility</p:attrName>
                                        </p:attrNameLst>
                                      </p:cBhvr>
                                      <p:to>
                                        <p:strVal val="visible"/>
                                      </p:to>
                                    </p:set>
                                    <p:animEffect transition="in" filter="fade">
                                      <p:cBhvr>
                                        <p:cTn id="62" dur="500"/>
                                        <p:tgtEl>
                                          <p:spTgt spid="123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0"/>
                                        </p:tgtEl>
                                        <p:attrNameLst>
                                          <p:attrName>style.visibility</p:attrName>
                                        </p:attrNameLst>
                                      </p:cBhvr>
                                      <p:to>
                                        <p:strVal val="visible"/>
                                      </p:to>
                                    </p:set>
                                    <p:animEffect transition="in" filter="fade">
                                      <p:cBhvr>
                                        <p:cTn id="65" dur="500"/>
                                        <p:tgtEl>
                                          <p:spTgt spid="16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2"/>
                                        </p:tgtEl>
                                        <p:attrNameLst>
                                          <p:attrName>style.visibility</p:attrName>
                                        </p:attrNameLst>
                                      </p:cBhvr>
                                      <p:to>
                                        <p:strVal val="visible"/>
                                      </p:to>
                                    </p:set>
                                    <p:animEffect transition="in" filter="fade">
                                      <p:cBhvr>
                                        <p:cTn id="70" dur="500"/>
                                        <p:tgtEl>
                                          <p:spTgt spid="3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1"/>
                                        </p:tgtEl>
                                        <p:attrNameLst>
                                          <p:attrName>style.visibility</p:attrName>
                                        </p:attrNameLst>
                                      </p:cBhvr>
                                      <p:to>
                                        <p:strVal val="visible"/>
                                      </p:to>
                                    </p:set>
                                    <p:animEffect transition="in" filter="fade">
                                      <p:cBhvr>
                                        <p:cTn id="73" dur="500"/>
                                        <p:tgtEl>
                                          <p:spTgt spid="341"/>
                                        </p:tgtEl>
                                      </p:cBhvr>
                                    </p:animEffect>
                                  </p:childTnLst>
                                </p:cTn>
                              </p:par>
                              <p:par>
                                <p:cTn id="74" presetID="10" presetClass="entr" presetSubtype="0" fill="hold" nodeType="withEffect">
                                  <p:stCondLst>
                                    <p:cond delay="0"/>
                                  </p:stCondLst>
                                  <p:childTnLst>
                                    <p:set>
                                      <p:cBhvr>
                                        <p:cTn id="75" dur="1" fill="hold">
                                          <p:stCondLst>
                                            <p:cond delay="0"/>
                                          </p:stCondLst>
                                        </p:cTn>
                                        <p:tgtEl>
                                          <p:spTgt spid="12575"/>
                                        </p:tgtEl>
                                        <p:attrNameLst>
                                          <p:attrName>style.visibility</p:attrName>
                                        </p:attrNameLst>
                                      </p:cBhvr>
                                      <p:to>
                                        <p:strVal val="visible"/>
                                      </p:to>
                                    </p:set>
                                    <p:animEffect transition="in" filter="fade">
                                      <p:cBhvr>
                                        <p:cTn id="76" dur="500"/>
                                        <p:tgtEl>
                                          <p:spTgt spid="125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369"/>
                                        </p:tgtEl>
                                        <p:attrNameLst>
                                          <p:attrName>style.visibility</p:attrName>
                                        </p:attrNameLst>
                                      </p:cBhvr>
                                      <p:to>
                                        <p:strVal val="visible"/>
                                      </p:to>
                                    </p:set>
                                    <p:animEffect transition="in" filter="fade">
                                      <p:cBhvr>
                                        <p:cTn id="79" dur="500"/>
                                        <p:tgtEl>
                                          <p:spTgt spid="123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372"/>
                                        </p:tgtEl>
                                        <p:attrNameLst>
                                          <p:attrName>style.visibility</p:attrName>
                                        </p:attrNameLst>
                                      </p:cBhvr>
                                      <p:to>
                                        <p:strVal val="visible"/>
                                      </p:to>
                                    </p:set>
                                    <p:animEffect transition="in" filter="fade">
                                      <p:cBhvr>
                                        <p:cTn id="82" dur="500"/>
                                        <p:tgtEl>
                                          <p:spTgt spid="12372"/>
                                        </p:tgtEl>
                                      </p:cBhvr>
                                    </p:animEffect>
                                  </p:childTnLst>
                                </p:cTn>
                              </p:par>
                              <p:par>
                                <p:cTn id="83" presetID="10" presetClass="entr" presetSubtype="0" fill="hold" nodeType="withEffect">
                                  <p:stCondLst>
                                    <p:cond delay="0"/>
                                  </p:stCondLst>
                                  <p:childTnLst>
                                    <p:set>
                                      <p:cBhvr>
                                        <p:cTn id="84" dur="1" fill="hold">
                                          <p:stCondLst>
                                            <p:cond delay="0"/>
                                          </p:stCondLst>
                                        </p:cTn>
                                        <p:tgtEl>
                                          <p:spTgt spid="12570"/>
                                        </p:tgtEl>
                                        <p:attrNameLst>
                                          <p:attrName>style.visibility</p:attrName>
                                        </p:attrNameLst>
                                      </p:cBhvr>
                                      <p:to>
                                        <p:strVal val="visible"/>
                                      </p:to>
                                    </p:set>
                                    <p:animEffect transition="in" filter="fade">
                                      <p:cBhvr>
                                        <p:cTn id="85" dur="500"/>
                                        <p:tgtEl>
                                          <p:spTgt spid="125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559"/>
                                        </p:tgtEl>
                                        <p:attrNameLst>
                                          <p:attrName>style.visibility</p:attrName>
                                        </p:attrNameLst>
                                      </p:cBhvr>
                                      <p:to>
                                        <p:strVal val="visible"/>
                                      </p:to>
                                    </p:set>
                                    <p:animEffect transition="in" filter="fade">
                                      <p:cBhvr>
                                        <p:cTn id="88" dur="500"/>
                                        <p:tgtEl>
                                          <p:spTgt spid="1255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373"/>
                                        </p:tgtEl>
                                        <p:attrNameLst>
                                          <p:attrName>style.visibility</p:attrName>
                                        </p:attrNameLst>
                                      </p:cBhvr>
                                      <p:to>
                                        <p:strVal val="visible"/>
                                      </p:to>
                                    </p:set>
                                    <p:animEffect transition="in" filter="fade">
                                      <p:cBhvr>
                                        <p:cTn id="91" dur="500"/>
                                        <p:tgtEl>
                                          <p:spTgt spid="1237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3"/>
                                        </p:tgtEl>
                                        <p:attrNameLst>
                                          <p:attrName>style.visibility</p:attrName>
                                        </p:attrNameLst>
                                      </p:cBhvr>
                                      <p:to>
                                        <p:strVal val="visible"/>
                                      </p:to>
                                    </p:set>
                                    <p:animEffect transition="in" filter="fade">
                                      <p:cBhvr>
                                        <p:cTn id="96" dur="500"/>
                                        <p:tgtEl>
                                          <p:spTgt spid="35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2"/>
                                        </p:tgtEl>
                                        <p:attrNameLst>
                                          <p:attrName>style.visibility</p:attrName>
                                        </p:attrNameLst>
                                      </p:cBhvr>
                                      <p:to>
                                        <p:strVal val="visible"/>
                                      </p:to>
                                    </p:set>
                                    <p:animEffect transition="in" filter="fade">
                                      <p:cBhvr>
                                        <p:cTn id="99" dur="500"/>
                                        <p:tgtEl>
                                          <p:spTgt spid="352"/>
                                        </p:tgtEl>
                                      </p:cBhvr>
                                    </p:animEffect>
                                  </p:childTnLst>
                                </p:cTn>
                              </p:par>
                              <p:par>
                                <p:cTn id="100" presetID="10" presetClass="entr" presetSubtype="0" fill="hold" nodeType="withEffect">
                                  <p:stCondLst>
                                    <p:cond delay="0"/>
                                  </p:stCondLst>
                                  <p:childTnLst>
                                    <p:set>
                                      <p:cBhvr>
                                        <p:cTn id="101" dur="1" fill="hold">
                                          <p:stCondLst>
                                            <p:cond delay="0"/>
                                          </p:stCondLst>
                                        </p:cTn>
                                        <p:tgtEl>
                                          <p:spTgt spid="12577"/>
                                        </p:tgtEl>
                                        <p:attrNameLst>
                                          <p:attrName>style.visibility</p:attrName>
                                        </p:attrNameLst>
                                      </p:cBhvr>
                                      <p:to>
                                        <p:strVal val="visible"/>
                                      </p:to>
                                    </p:set>
                                    <p:animEffect transition="in" filter="fade">
                                      <p:cBhvr>
                                        <p:cTn id="102" dur="500"/>
                                        <p:tgtEl>
                                          <p:spTgt spid="1257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0"/>
                                        </p:tgtEl>
                                        <p:attrNameLst>
                                          <p:attrName>style.visibility</p:attrName>
                                        </p:attrNameLst>
                                      </p:cBhvr>
                                      <p:to>
                                        <p:strVal val="visible"/>
                                      </p:to>
                                    </p:set>
                                    <p:animEffect transition="in" filter="fade">
                                      <p:cBhvr>
                                        <p:cTn id="105" dur="500"/>
                                        <p:tgtEl>
                                          <p:spTgt spid="350"/>
                                        </p:tgtEl>
                                      </p:cBhvr>
                                    </p:animEffect>
                                  </p:childTnLst>
                                </p:cTn>
                              </p:par>
                              <p:par>
                                <p:cTn id="106" presetID="10" presetClass="entr" presetSubtype="0" fill="hold" nodeType="withEffect">
                                  <p:stCondLst>
                                    <p:cond delay="0"/>
                                  </p:stCondLst>
                                  <p:childTnLst>
                                    <p:set>
                                      <p:cBhvr>
                                        <p:cTn id="107" dur="1" fill="hold">
                                          <p:stCondLst>
                                            <p:cond delay="0"/>
                                          </p:stCondLst>
                                        </p:cTn>
                                        <p:tgtEl>
                                          <p:spTgt spid="302"/>
                                        </p:tgtEl>
                                        <p:attrNameLst>
                                          <p:attrName>style.visibility</p:attrName>
                                        </p:attrNameLst>
                                      </p:cBhvr>
                                      <p:to>
                                        <p:strVal val="visible"/>
                                      </p:to>
                                    </p:set>
                                    <p:animEffect transition="in" filter="fade">
                                      <p:cBhvr>
                                        <p:cTn id="108" dur="500"/>
                                        <p:tgtEl>
                                          <p:spTgt spid="302"/>
                                        </p:tgtEl>
                                      </p:cBhvr>
                                    </p:animEffect>
                                  </p:childTnLst>
                                </p:cTn>
                              </p:par>
                              <p:par>
                                <p:cTn id="109" presetID="10" presetClass="entr" presetSubtype="0" fill="hold"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fade">
                                      <p:cBhvr>
                                        <p:cTn id="111" dur="500"/>
                                        <p:tgtEl>
                                          <p:spTgt spid="15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210"/>
                                        </p:tgtEl>
                                        <p:attrNameLst>
                                          <p:attrName>style.visibility</p:attrName>
                                        </p:attrNameLst>
                                      </p:cBhvr>
                                      <p:to>
                                        <p:strVal val="visible"/>
                                      </p:to>
                                    </p:set>
                                    <p:animEffect transition="in" filter="fade">
                                      <p:cBhvr>
                                        <p:cTn id="114" dur="500"/>
                                        <p:tgtEl>
                                          <p:spTgt spid="321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579"/>
                                        </p:tgtEl>
                                        <p:attrNameLst>
                                          <p:attrName>style.visibility</p:attrName>
                                        </p:attrNameLst>
                                      </p:cBhvr>
                                      <p:to>
                                        <p:strVal val="visible"/>
                                      </p:to>
                                    </p:set>
                                    <p:animEffect transition="in" filter="fade">
                                      <p:cBhvr>
                                        <p:cTn id="119" dur="500"/>
                                        <p:tgtEl>
                                          <p:spTgt spid="1257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402"/>
                                        </p:tgtEl>
                                        <p:attrNameLst>
                                          <p:attrName>style.visibility</p:attrName>
                                        </p:attrNameLst>
                                      </p:cBhvr>
                                      <p:to>
                                        <p:strVal val="visible"/>
                                      </p:to>
                                    </p:set>
                                    <p:animEffect transition="in" filter="fade">
                                      <p:cBhvr>
                                        <p:cTn id="122" dur="500"/>
                                        <p:tgtEl>
                                          <p:spTgt spid="12402"/>
                                        </p:tgtEl>
                                      </p:cBhvr>
                                    </p:animEffect>
                                  </p:childTnLst>
                                </p:cTn>
                              </p:par>
                              <p:par>
                                <p:cTn id="123" presetID="10" presetClass="entr" presetSubtype="0" fill="hold" nodeType="withEffect">
                                  <p:stCondLst>
                                    <p:cond delay="0"/>
                                  </p:stCondLst>
                                  <p:childTnLst>
                                    <p:set>
                                      <p:cBhvr>
                                        <p:cTn id="124" dur="1" fill="hold">
                                          <p:stCondLst>
                                            <p:cond delay="0"/>
                                          </p:stCondLst>
                                        </p:cTn>
                                        <p:tgtEl>
                                          <p:spTgt spid="12582"/>
                                        </p:tgtEl>
                                        <p:attrNameLst>
                                          <p:attrName>style.visibility</p:attrName>
                                        </p:attrNameLst>
                                      </p:cBhvr>
                                      <p:to>
                                        <p:strVal val="visible"/>
                                      </p:to>
                                    </p:set>
                                    <p:animEffect transition="in" filter="fade">
                                      <p:cBhvr>
                                        <p:cTn id="125" dur="500"/>
                                        <p:tgtEl>
                                          <p:spTgt spid="1258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407"/>
                                        </p:tgtEl>
                                        <p:attrNameLst>
                                          <p:attrName>style.visibility</p:attrName>
                                        </p:attrNameLst>
                                      </p:cBhvr>
                                      <p:to>
                                        <p:strVal val="visible"/>
                                      </p:to>
                                    </p:set>
                                    <p:animEffect transition="in" filter="fade">
                                      <p:cBhvr>
                                        <p:cTn id="128" dur="500"/>
                                        <p:tgtEl>
                                          <p:spTgt spid="1240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408"/>
                                        </p:tgtEl>
                                        <p:attrNameLst>
                                          <p:attrName>style.visibility</p:attrName>
                                        </p:attrNameLst>
                                      </p:cBhvr>
                                      <p:to>
                                        <p:strVal val="visible"/>
                                      </p:to>
                                    </p:set>
                                    <p:animEffect transition="in" filter="fade">
                                      <p:cBhvr>
                                        <p:cTn id="131" dur="500"/>
                                        <p:tgtEl>
                                          <p:spTgt spid="1240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405"/>
                                        </p:tgtEl>
                                        <p:attrNameLst>
                                          <p:attrName>style.visibility</p:attrName>
                                        </p:attrNameLst>
                                      </p:cBhvr>
                                      <p:to>
                                        <p:strVal val="visible"/>
                                      </p:to>
                                    </p:set>
                                    <p:animEffect transition="in" filter="fade">
                                      <p:cBhvr>
                                        <p:cTn id="134" dur="500"/>
                                        <p:tgtEl>
                                          <p:spTgt spid="1240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2404"/>
                                        </p:tgtEl>
                                        <p:attrNameLst>
                                          <p:attrName>style.visibility</p:attrName>
                                        </p:attrNameLst>
                                      </p:cBhvr>
                                      <p:to>
                                        <p:strVal val="visible"/>
                                      </p:to>
                                    </p:set>
                                    <p:animEffect transition="in" filter="fade">
                                      <p:cBhvr>
                                        <p:cTn id="137" dur="500"/>
                                        <p:tgtEl>
                                          <p:spTgt spid="1240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2403"/>
                                        </p:tgtEl>
                                        <p:attrNameLst>
                                          <p:attrName>style.visibility</p:attrName>
                                        </p:attrNameLst>
                                      </p:cBhvr>
                                      <p:to>
                                        <p:strVal val="visible"/>
                                      </p:to>
                                    </p:set>
                                    <p:animEffect transition="in" filter="fade">
                                      <p:cBhvr>
                                        <p:cTn id="140" dur="500"/>
                                        <p:tgtEl>
                                          <p:spTgt spid="1240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34"/>
                                        </p:tgtEl>
                                        <p:attrNameLst>
                                          <p:attrName>style.visibility</p:attrName>
                                        </p:attrNameLst>
                                      </p:cBhvr>
                                      <p:to>
                                        <p:strVal val="visible"/>
                                      </p:to>
                                    </p:set>
                                    <p:animEffect transition="in" filter="fade">
                                      <p:cBhvr>
                                        <p:cTn id="143" dur="500"/>
                                        <p:tgtEl>
                                          <p:spTgt spid="33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2406"/>
                                        </p:tgtEl>
                                        <p:attrNameLst>
                                          <p:attrName>style.visibility</p:attrName>
                                        </p:attrNameLst>
                                      </p:cBhvr>
                                      <p:to>
                                        <p:strVal val="visible"/>
                                      </p:to>
                                    </p:set>
                                    <p:animEffect transition="in" filter="fade">
                                      <p:cBhvr>
                                        <p:cTn id="146" dur="500"/>
                                        <p:tgtEl>
                                          <p:spTgt spid="1240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35"/>
                                        </p:tgtEl>
                                        <p:attrNameLst>
                                          <p:attrName>style.visibility</p:attrName>
                                        </p:attrNameLst>
                                      </p:cBhvr>
                                      <p:to>
                                        <p:strVal val="visible"/>
                                      </p:to>
                                    </p:set>
                                    <p:animEffect transition="in" filter="fade">
                                      <p:cBhvr>
                                        <p:cTn id="149" dur="500"/>
                                        <p:tgtEl>
                                          <p:spTgt spid="335"/>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12571"/>
                                        </p:tgtEl>
                                        <p:attrNameLst>
                                          <p:attrName>style.visibility</p:attrName>
                                        </p:attrNameLst>
                                      </p:cBhvr>
                                      <p:to>
                                        <p:strVal val="visible"/>
                                      </p:to>
                                    </p:set>
                                    <p:animEffect transition="in" filter="fade">
                                      <p:cBhvr>
                                        <p:cTn id="154" dur="500"/>
                                        <p:tgtEl>
                                          <p:spTgt spid="125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76"/>
                                        </p:tgtEl>
                                        <p:attrNameLst>
                                          <p:attrName>style.visibility</p:attrName>
                                        </p:attrNameLst>
                                      </p:cBhvr>
                                      <p:to>
                                        <p:strVal val="visible"/>
                                      </p:to>
                                    </p:set>
                                    <p:animEffect transition="in" filter="fade">
                                      <p:cBhvr>
                                        <p:cTn id="157" dur="500"/>
                                        <p:tgtEl>
                                          <p:spTgt spid="37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75"/>
                                        </p:tgtEl>
                                        <p:attrNameLst>
                                          <p:attrName>style.visibility</p:attrName>
                                        </p:attrNameLst>
                                      </p:cBhvr>
                                      <p:to>
                                        <p:strVal val="visible"/>
                                      </p:to>
                                    </p:set>
                                    <p:animEffect transition="in" filter="fade">
                                      <p:cBhvr>
                                        <p:cTn id="160" dur="500"/>
                                        <p:tgtEl>
                                          <p:spTgt spid="37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125"/>
                                        </p:tgtEl>
                                        <p:attrNameLst>
                                          <p:attrName>style.visibility</p:attrName>
                                        </p:attrNameLst>
                                      </p:cBhvr>
                                      <p:to>
                                        <p:strVal val="visible"/>
                                      </p:to>
                                    </p:set>
                                    <p:animEffect transition="in" filter="fade">
                                      <p:cBhvr>
                                        <p:cTn id="165" dur="500"/>
                                        <p:tgtEl>
                                          <p:spTgt spid="125"/>
                                        </p:tgtEl>
                                      </p:cBhvr>
                                    </p:animEffect>
                                  </p:childTnLst>
                                </p:cTn>
                              </p:par>
                              <p:par>
                                <p:cTn id="166" presetID="10" presetClass="entr" presetSubtype="0" fill="hold" nodeType="withEffect">
                                  <p:stCondLst>
                                    <p:cond delay="0"/>
                                  </p:stCondLst>
                                  <p:childTnLst>
                                    <p:set>
                                      <p:cBhvr>
                                        <p:cTn id="167" dur="1" fill="hold">
                                          <p:stCondLst>
                                            <p:cond delay="0"/>
                                          </p:stCondLst>
                                        </p:cTn>
                                        <p:tgtEl>
                                          <p:spTgt spid="12293"/>
                                        </p:tgtEl>
                                        <p:attrNameLst>
                                          <p:attrName>style.visibility</p:attrName>
                                        </p:attrNameLst>
                                      </p:cBhvr>
                                      <p:to>
                                        <p:strVal val="visible"/>
                                      </p:to>
                                    </p:set>
                                    <p:animEffect transition="in" filter="fade">
                                      <p:cBhvr>
                                        <p:cTn id="168" dur="500"/>
                                        <p:tgtEl>
                                          <p:spTgt spid="12293"/>
                                        </p:tgtEl>
                                      </p:cBhvr>
                                    </p:animEffect>
                                  </p:childTnLst>
                                </p:cTn>
                              </p:par>
                              <p:par>
                                <p:cTn id="169" presetID="10" presetClass="entr" presetSubtype="0" fill="hold" nodeType="withEffect">
                                  <p:stCondLst>
                                    <p:cond delay="0"/>
                                  </p:stCondLst>
                                  <p:childTnLst>
                                    <p:set>
                                      <p:cBhvr>
                                        <p:cTn id="170" dur="1" fill="hold">
                                          <p:stCondLst>
                                            <p:cond delay="0"/>
                                          </p:stCondLst>
                                        </p:cTn>
                                        <p:tgtEl>
                                          <p:spTgt spid="12295"/>
                                        </p:tgtEl>
                                        <p:attrNameLst>
                                          <p:attrName>style.visibility</p:attrName>
                                        </p:attrNameLst>
                                      </p:cBhvr>
                                      <p:to>
                                        <p:strVal val="visible"/>
                                      </p:to>
                                    </p:set>
                                    <p:animEffect transition="in" filter="fade">
                                      <p:cBhvr>
                                        <p:cTn id="171"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0" grpId="0" animBg="1"/>
      <p:bldP spid="387" grpId="0" animBg="1"/>
      <p:bldP spid="12369" grpId="0"/>
      <p:bldP spid="12370" grpId="0" animBg="1"/>
      <p:bldP spid="12371" grpId="0" animBg="1"/>
      <p:bldP spid="12372" grpId="0" animBg="1"/>
      <p:bldP spid="12373" grpId="0" animBg="1"/>
      <p:bldP spid="12378" grpId="0"/>
      <p:bldP spid="12379" grpId="0" animBg="1"/>
      <p:bldP spid="12380" grpId="0"/>
      <p:bldP spid="12382" grpId="0" animBg="1"/>
      <p:bldP spid="12383" grpId="0" animBg="1"/>
      <p:bldP spid="12384" grpId="0" animBg="1"/>
      <p:bldP spid="12402" grpId="0"/>
      <p:bldP spid="12403" grpId="0" animBg="1"/>
      <p:bldP spid="12404" grpId="0" animBg="1"/>
      <p:bldP spid="12405" grpId="0" animBg="1"/>
      <p:bldP spid="12406" grpId="0" animBg="1"/>
      <p:bldP spid="12407" grpId="0" animBg="1"/>
      <p:bldP spid="12408" grpId="0" animBg="1"/>
      <p:bldP spid="334" grpId="0" animBg="1"/>
      <p:bldP spid="335" grpId="0" animBg="1"/>
      <p:bldP spid="340" grpId="0"/>
      <p:bldP spid="341" grpId="0" animBg="1"/>
      <p:bldP spid="342" grpId="0" animBg="1"/>
      <p:bldP spid="350" grpId="0"/>
      <p:bldP spid="352" grpId="0" animBg="1"/>
      <p:bldP spid="353" grpId="0" animBg="1"/>
      <p:bldP spid="375" grpId="0"/>
      <p:bldP spid="376" grpId="0"/>
      <p:bldP spid="378" grpId="0"/>
      <p:bldP spid="12559" grpId="0"/>
      <p:bldP spid="7" grpId="0"/>
      <p:bldP spid="7" grpId="1"/>
      <p:bldP spid="156" grpId="0" animBg="1"/>
      <p:bldP spid="158" grpId="0" animBg="1"/>
      <p:bldP spid="159" grpId="0" animBg="1"/>
      <p:bldP spid="160"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p:cNvSpPr txBox="1"/>
          <p:nvPr/>
        </p:nvSpPr>
        <p:spPr>
          <a:xfrm>
            <a:off x="6406999" y="2236642"/>
            <a:ext cx="5667267"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29" name="TextBox 28"/>
          <p:cNvSpPr txBox="1"/>
          <p:nvPr/>
        </p:nvSpPr>
        <p:spPr>
          <a:xfrm>
            <a:off x="487948" y="2236642"/>
            <a:ext cx="5181700"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115" name="Title 1"/>
          <p:cNvSpPr>
            <a:spLocks noGrp="1"/>
          </p:cNvSpPr>
          <p:nvPr>
            <p:ph type="title"/>
          </p:nvPr>
        </p:nvSpPr>
        <p:spPr/>
        <p:txBody>
          <a:bodyPr/>
          <a:lstStyle/>
          <a:p>
            <a:r>
              <a:rPr lang="en-US" sz="4080" dirty="0"/>
              <a:t>https://azure.microsoft.com/solutions/iot-suite/</a:t>
            </a:r>
          </a:p>
        </p:txBody>
      </p:sp>
      <p:sp>
        <p:nvSpPr>
          <p:cNvPr id="62" name="TextBox 61"/>
          <p:cNvSpPr txBox="1"/>
          <p:nvPr/>
        </p:nvSpPr>
        <p:spPr>
          <a:xfrm>
            <a:off x="6406998" y="1530550"/>
            <a:ext cx="5762093"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Finish with your Internet of Things application</a:t>
            </a:r>
          </a:p>
        </p:txBody>
      </p:sp>
      <p:sp>
        <p:nvSpPr>
          <p:cNvPr id="66" name="TextBox 65"/>
          <p:cNvSpPr txBox="1"/>
          <p:nvPr/>
        </p:nvSpPr>
        <p:spPr>
          <a:xfrm>
            <a:off x="487948" y="1530550"/>
            <a:ext cx="5268349"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Start quickly with preconfigured solutions</a:t>
            </a:r>
          </a:p>
        </p:txBody>
      </p:sp>
      <p:sp>
        <p:nvSpPr>
          <p:cNvPr id="70" name="Rectangle 69"/>
          <p:cNvSpPr/>
          <p:nvPr/>
        </p:nvSpPr>
        <p:spPr bwMode="auto">
          <a:xfrm>
            <a:off x="1167746" y="5589441"/>
            <a:ext cx="3430327"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7"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3"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2" y="6109680"/>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2"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7"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7"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5"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8" y="5156683"/>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6"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5"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8" y="6079036"/>
            <a:ext cx="4663995"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9" y="3758614"/>
            <a:ext cx="509732" cy="1104939"/>
          </a:xfrm>
          <a:prstGeom prst="rightArrow">
            <a:avLst>
              <a:gd name="adj1" fmla="val 100000"/>
              <a:gd name="adj2" fmla="val 79723"/>
            </a:avLst>
          </a:prstGeom>
          <a:solidFill>
            <a:srgbClr val="00BCF2">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5" y="2501711"/>
            <a:ext cx="3868279" cy="2631795"/>
          </a:xfrm>
          <a:prstGeom prst="rect">
            <a:avLst/>
          </a:prstGeom>
        </p:spPr>
      </p:pic>
      <p:pic>
        <p:nvPicPr>
          <p:cNvPr id="65" name="Picture 64"/>
          <p:cNvPicPr>
            <a:picLocks noChangeAspect="1" noChangeArrowheads="1"/>
          </p:cNvPicPr>
          <p:nvPr/>
        </p:nvPicPr>
        <p:blipFill rotWithShape="1">
          <a:blip r:embed="rId4">
            <a:extLst>
              <a:ext uri="{28A0092B-C50C-407E-A947-70E740481C1C}">
                <a14:useLocalDpi xmlns:a14="http://schemas.microsoft.com/office/drawing/2010/main" val="0"/>
              </a:ext>
            </a:extLst>
          </a:blip>
          <a:srcRect l="22838" r="53325"/>
          <a:stretch/>
        </p:blipFill>
        <p:spPr bwMode="auto">
          <a:xfrm>
            <a:off x="7205263" y="2665268"/>
            <a:ext cx="3586234"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4" y="2501711"/>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8" t="420" r="23796"/>
          <a:stretch/>
        </p:blipFill>
        <p:spPr bwMode="auto">
          <a:xfrm>
            <a:off x="1322072" y="2666110"/>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7448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GHI FEZ HAT</a:t>
            </a:r>
          </a:p>
        </p:txBody>
      </p:sp>
      <p:pic>
        <p:nvPicPr>
          <p:cNvPr id="6" name="Picture 5"/>
          <p:cNvPicPr>
            <a:picLocks noChangeAspect="1"/>
          </p:cNvPicPr>
          <p:nvPr/>
        </p:nvPicPr>
        <p:blipFill>
          <a:blip r:embed="rId3"/>
          <a:stretch>
            <a:fillRect/>
          </a:stretch>
        </p:blipFill>
        <p:spPr>
          <a:xfrm>
            <a:off x="-269292" y="2125662"/>
            <a:ext cx="4547902" cy="3376818"/>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On-Board Analog Input and PWM chips.</a:t>
            </a:r>
          </a:p>
          <a:p>
            <a:r>
              <a:rPr lang="en-US" sz="2800" dirty="0"/>
              <a:t>Two DC Motor Drivers, suitable for building small robots.</a:t>
            </a:r>
          </a:p>
          <a:p>
            <a:r>
              <a:rPr lang="en-US" sz="2800" dirty="0"/>
              <a:t>Terminal Blocks for wiring in DC motors without the need for soldering.</a:t>
            </a:r>
          </a:p>
          <a:p>
            <a:r>
              <a:rPr lang="en-US" sz="2800" dirty="0"/>
              <a:t>Two Servo Motor Connections + Servo power.</a:t>
            </a:r>
          </a:p>
          <a:p>
            <a:r>
              <a:rPr lang="en-US" sz="2800" dirty="0"/>
              <a:t>Two Multi Color LEDs, connected to PWM for thousands of colors. Single Red LED.</a:t>
            </a:r>
          </a:p>
          <a:p>
            <a:r>
              <a:rPr lang="en-US" sz="2800" dirty="0"/>
              <a:t>Temperature and Light sensors</a:t>
            </a:r>
          </a:p>
          <a:p>
            <a:r>
              <a:rPr lang="en-US" sz="2800" dirty="0"/>
              <a:t>Accelerometer.</a:t>
            </a:r>
          </a:p>
          <a:p>
            <a:r>
              <a:rPr lang="en-US" sz="2800" dirty="0"/>
              <a:t>more</a:t>
            </a:r>
          </a:p>
        </p:txBody>
      </p:sp>
    </p:spTree>
    <p:extLst>
      <p:ext uri="{BB962C8B-B14F-4D97-AF65-F5344CB8AC3E}">
        <p14:creationId xmlns:p14="http://schemas.microsoft.com/office/powerpoint/2010/main" val="3706979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104450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Alternative approach</a:t>
            </a:r>
          </a:p>
        </p:txBody>
      </p:sp>
      <p:sp>
        <p:nvSpPr>
          <p:cNvPr id="4" name="Text Placeholder 6"/>
          <p:cNvSpPr txBox="1">
            <a:spLocks/>
          </p:cNvSpPr>
          <p:nvPr/>
        </p:nvSpPr>
        <p:spPr>
          <a:xfrm>
            <a:off x="503238" y="2430462"/>
            <a:ext cx="11566842" cy="3886200"/>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t>Module 2 covers the same concepts / details using a UWP app on the Windows 10 PC instead of a Raspberry Pi 2.</a:t>
            </a:r>
          </a:p>
          <a:p>
            <a:pPr marL="0" indent="0">
              <a:buNone/>
            </a:pPr>
            <a:endParaRPr lang="en-US" sz="4000" dirty="0"/>
          </a:p>
          <a:p>
            <a:pPr marL="0" indent="0">
              <a:buNone/>
            </a:pPr>
            <a:r>
              <a:rPr lang="en-US" sz="4000" dirty="0"/>
              <a:t>Sensor data is simulated.</a:t>
            </a:r>
          </a:p>
        </p:txBody>
      </p:sp>
    </p:spTree>
    <p:extLst>
      <p:ext uri="{BB962C8B-B14F-4D97-AF65-F5344CB8AC3E}">
        <p14:creationId xmlns:p14="http://schemas.microsoft.com/office/powerpoint/2010/main" val="119625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 without using any device</a:t>
            </a:r>
          </a:p>
        </p:txBody>
      </p:sp>
      <p:sp>
        <p:nvSpPr>
          <p:cNvPr id="12" name="Rectangle 11"/>
          <p:cNvSpPr/>
          <p:nvPr/>
        </p:nvSpPr>
        <p:spPr bwMode="auto">
          <a:xfrm>
            <a:off x="808037" y="2983785"/>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p:txBody>
      </p:sp>
      <p:sp>
        <p:nvSpPr>
          <p:cNvPr id="14" name="Rectangle 13"/>
          <p:cNvSpPr/>
          <p:nvPr/>
        </p:nvSpPr>
        <p:spPr bwMode="auto">
          <a:xfrm>
            <a:off x="808037" y="4175223"/>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Lab</a:t>
            </a:r>
            <a:endParaRPr lang="en-US" dirty="0"/>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6810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507132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Checkpoint 2</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11132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Checkpoint 3</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272897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Wrap-up</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39782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can I find imagery?</a:t>
            </a:r>
          </a:p>
        </p:txBody>
      </p:sp>
      <p:sp>
        <p:nvSpPr>
          <p:cNvPr id="9" name="Text Placeholder 1"/>
          <p:cNvSpPr txBox="1">
            <a:spLocks/>
          </p:cNvSpPr>
          <p:nvPr/>
        </p:nvSpPr>
        <p:spPr>
          <a:xfrm>
            <a:off x="5761039" y="1220151"/>
            <a:ext cx="5486400" cy="5477511"/>
          </a:xfrm>
          <a:prstGeom prst="rect">
            <a:avLst/>
          </a:prstGeom>
          <a:solidFill>
            <a:srgbClr val="F0F0F0"/>
          </a:solidFill>
        </p:spPr>
        <p:txBody>
          <a:bodyPr vert="horz" wrap="square" lIns="182880" tIns="146304" rIns="182880" bIns="146304" rtlCol="0" anchor="t" anchorCtr="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Arial" panose="020B0604020202020204"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buClr>
                <a:srgbClr val="FFFFFF"/>
              </a:buClr>
            </a:pPr>
            <a:r>
              <a:rPr sz="2400" dirty="0">
                <a:gradFill>
                  <a:gsLst>
                    <a:gs pos="96970">
                      <a:srgbClr val="525252"/>
                    </a:gs>
                    <a:gs pos="82828">
                      <a:srgbClr val="525252"/>
                    </a:gs>
                  </a:gsLst>
                  <a:lin ang="5400000" scaled="0"/>
                </a:gradFill>
                <a:latin typeface="Segoe UI" panose="020B0502040204020203" pitchFamily="34" charset="0"/>
                <a:cs typeface="Segoe UI" panose="020B0502040204020203" pitchFamily="34" charset="0"/>
              </a:rPr>
              <a:t>Respect intellectual property rights</a:t>
            </a:r>
          </a:p>
          <a:p>
            <a:pPr indent="-241300">
              <a:buClr>
                <a:srgbClr val="FFFFFF"/>
              </a:buClr>
            </a:pPr>
            <a:r>
              <a:rPr sz="1800" dirty="0">
                <a:gradFill>
                  <a:gsLst>
                    <a:gs pos="96970">
                      <a:srgbClr val="525252"/>
                    </a:gs>
                    <a:gs pos="82828">
                      <a:srgbClr val="525252"/>
                    </a:gs>
                  </a:gsLst>
                  <a:lin ang="5400000" scaled="0"/>
                </a:gradFill>
                <a:latin typeface="Segoe UI"/>
              </a:rPr>
              <a:t>Photography and graphics used in presentations, for </a:t>
            </a:r>
            <a:r>
              <a:rPr sz="1800" b="1" dirty="0">
                <a:gradFill>
                  <a:gsLst>
                    <a:gs pos="96970">
                      <a:srgbClr val="525252"/>
                    </a:gs>
                    <a:gs pos="82828">
                      <a:srgbClr val="525252"/>
                    </a:gs>
                  </a:gsLst>
                  <a:lin ang="5400000" scaled="0"/>
                </a:gradFill>
                <a:latin typeface="Segoe UI"/>
              </a:rPr>
              <a:t>both internal and external audiences</a:t>
            </a:r>
            <a:r>
              <a:rPr sz="1800" dirty="0">
                <a:gradFill>
                  <a:gsLst>
                    <a:gs pos="96970">
                      <a:srgbClr val="525252"/>
                    </a:gs>
                    <a:gs pos="82828">
                      <a:srgbClr val="525252"/>
                    </a:gs>
                  </a:gsLst>
                  <a:lin ang="5400000" scaled="0"/>
                </a:gradFill>
                <a:latin typeface="Segoe UI"/>
              </a:rPr>
              <a:t>, must be owned by Microsoft or licensed appropriately. </a:t>
            </a:r>
          </a:p>
          <a:p>
            <a:r>
              <a:rPr sz="1800" dirty="0">
                <a:gradFill>
                  <a:gsLst>
                    <a:gs pos="96970">
                      <a:srgbClr val="525252"/>
                    </a:gs>
                    <a:gs pos="82828">
                      <a:srgbClr val="525252"/>
                    </a:gs>
                  </a:gsLst>
                  <a:lin ang="5400000" scaled="0"/>
                </a:gradFill>
                <a:latin typeface="Segoe UI"/>
                <a:cs typeface="Segoe UI" panose="020B0502040204020203" pitchFamily="34" charset="0"/>
              </a:rPr>
              <a:t>Microsoft has agreements in place with several stock providers. More information about approved stock providers and instructions for requesting licenses is available here: </a:t>
            </a:r>
            <a:r>
              <a:rPr lang="en-US" sz="1800" b="1" u="sng" dirty="0">
                <a:solidFill>
                  <a:schemeClr val="bg1">
                    <a:lumMod val="50000"/>
                  </a:schemeClr>
                </a:solidFill>
              </a:rPr>
              <a:t>https://microsoft.sharepoint.com/teams/MediaAcquisition/Pages/knowledgeBase.aspx </a:t>
            </a:r>
          </a:p>
          <a:p>
            <a:endParaRPr lang="en-US" sz="1400" b="1" u="sng" dirty="0">
              <a:solidFill>
                <a:schemeClr val="bg1">
                  <a:lumMod val="50000"/>
                </a:schemeClr>
              </a:solidFill>
            </a:endParaRPr>
          </a:p>
          <a:p>
            <a:r>
              <a:rPr sz="1800" b="1" dirty="0">
                <a:solidFill>
                  <a:srgbClr val="A80000"/>
                </a:solidFill>
                <a:latin typeface="Segoe UI"/>
                <a:cs typeface="Segoe UI" panose="020B0502040204020203" pitchFamily="34" charset="0"/>
              </a:rPr>
              <a:t>Avoid intellectual property theft: Do not use photos or graphics copied from the web </a:t>
            </a:r>
            <a:r>
              <a:rPr sz="1800" dirty="0">
                <a:solidFill>
                  <a:srgbClr val="A80000"/>
                </a:solidFill>
                <a:latin typeface="Segoe UI"/>
                <a:cs typeface="Segoe UI" panose="020B0502040204020203" pitchFamily="34" charset="0"/>
              </a:rPr>
              <a:t>in presentations. When in doubt, consult with LCA </a:t>
            </a:r>
            <a:r>
              <a:rPr sz="1800" dirty="0">
                <a:gradFill>
                  <a:gsLst>
                    <a:gs pos="82828">
                      <a:srgbClr val="000000"/>
                    </a:gs>
                    <a:gs pos="74242">
                      <a:srgbClr val="000000"/>
                    </a:gs>
                  </a:gsLst>
                  <a:lin ang="5400000" scaled="0"/>
                </a:gradFill>
                <a:latin typeface="Segoe UI"/>
                <a:hlinkClick r:id="rId2"/>
              </a:rPr>
              <a:t>http://lcaweb/CTP/Copyrights/Third-Party-Content-Use/Pages/default.aspx</a:t>
            </a:r>
            <a:endParaRPr sz="1800" dirty="0">
              <a:gradFill>
                <a:gsLst>
                  <a:gs pos="82828">
                    <a:srgbClr val="000000"/>
                  </a:gs>
                  <a:gs pos="74242">
                    <a:srgbClr val="000000"/>
                  </a:gs>
                </a:gsLst>
                <a:lin ang="5400000" scaled="0"/>
              </a:gradFill>
              <a:latin typeface="Segoe UI"/>
            </a:endParaRPr>
          </a:p>
        </p:txBody>
      </p:sp>
      <p:sp>
        <p:nvSpPr>
          <p:cNvPr id="5" name="Text Placeholder 1"/>
          <p:cNvSpPr txBox="1">
            <a:spLocks/>
          </p:cNvSpPr>
          <p:nvPr/>
        </p:nvSpPr>
        <p:spPr>
          <a:xfrm>
            <a:off x="274639" y="1212849"/>
            <a:ext cx="5486400" cy="5484813"/>
          </a:xfrm>
          <a:prstGeom prst="rect">
            <a:avLst/>
          </a:prstGeom>
          <a:solidFill>
            <a:srgbClr val="FFFFFF"/>
          </a:solid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200"/>
              </a:spcAft>
              <a:buSzTx/>
              <a:buFont typeface="Arial" pitchFamily="34" charset="0"/>
              <a:buNone/>
            </a:pPr>
            <a:r>
              <a:rPr lang="en-US" sz="2400" dirty="0">
                <a:gradFill>
                  <a:gsLst>
                    <a:gs pos="93939">
                      <a:srgbClr val="525252"/>
                    </a:gs>
                    <a:gs pos="74242">
                      <a:srgbClr val="525252"/>
                    </a:gs>
                  </a:gsLst>
                  <a:lin ang="5400000" scaled="0"/>
                </a:gradFill>
                <a:latin typeface="Segoe UI" panose="020B0502040204020203" pitchFamily="34" charset="0"/>
                <a:cs typeface="Segoe UI" panose="020B0502040204020203" pitchFamily="34" charset="0"/>
              </a:rPr>
              <a:t>A few great places to start…</a:t>
            </a:r>
          </a:p>
          <a:p>
            <a:pPr marL="0" lvl="1" indent="0">
              <a:spcBef>
                <a:spcPts val="0"/>
              </a:spcBef>
              <a:buFont typeface="Arial" pitchFamily="34" charset="0"/>
              <a:buNone/>
            </a:pPr>
            <a:r>
              <a:rPr lang="en-US" sz="1800" b="1" dirty="0">
                <a:gradFill>
                  <a:gsLst>
                    <a:gs pos="93939">
                      <a:srgbClr val="525252"/>
                    </a:gs>
                    <a:gs pos="74242">
                      <a:srgbClr val="525252"/>
                    </a:gs>
                  </a:gsLst>
                  <a:lin ang="5400000" scaled="0"/>
                </a:gradFill>
              </a:rPr>
              <a:t>Brand Central: </a:t>
            </a:r>
            <a:r>
              <a:rPr lang="en-US" sz="1800" dirty="0">
                <a:gradFill>
                  <a:gsLst>
                    <a:gs pos="93939">
                      <a:srgbClr val="525252"/>
                    </a:gs>
                    <a:gs pos="74242">
                      <a:srgbClr val="525252"/>
                    </a:gs>
                  </a:gsLst>
                  <a:lin ang="5400000" scaled="0"/>
                </a:gradFill>
              </a:rPr>
              <a:t>A resource for information on the Microsoft brand</a:t>
            </a:r>
          </a:p>
          <a:p>
            <a:pPr marL="0" lvl="1" indent="0">
              <a:spcBef>
                <a:spcPts val="0"/>
              </a:spcBef>
              <a:buFont typeface="Arial" pitchFamily="34" charset="0"/>
              <a:buNone/>
            </a:pPr>
            <a:r>
              <a:rPr lang="en-US" sz="1600" dirty="0">
                <a:gradFill>
                  <a:gsLst>
                    <a:gs pos="93939">
                      <a:srgbClr val="525252"/>
                    </a:gs>
                    <a:gs pos="74242">
                      <a:srgbClr val="525252"/>
                    </a:gs>
                  </a:gsLst>
                  <a:lin ang="5400000" scaled="0"/>
                </a:gradFill>
                <a:hlinkClick r:id="rId3"/>
              </a:rPr>
              <a:t>https://microsoft.sharepoint.com/teams/BrandCentral/</a:t>
            </a:r>
            <a:endParaRPr lang="en-US" sz="1600" dirty="0">
              <a:gradFill>
                <a:gsLst>
                  <a:gs pos="93939">
                    <a:srgbClr val="525252"/>
                  </a:gs>
                  <a:gs pos="74242">
                    <a:srgbClr val="525252"/>
                  </a:gs>
                </a:gsLst>
                <a:lin ang="5400000" scaled="0"/>
              </a:gradFill>
            </a:endParaRP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Microsoft News Center</a:t>
            </a:r>
            <a:br>
              <a:rPr lang="en-US" sz="1800" dirty="0">
                <a:gradFill>
                  <a:gsLst>
                    <a:gs pos="93939">
                      <a:srgbClr val="525252"/>
                    </a:gs>
                    <a:gs pos="74242">
                      <a:srgbClr val="525252"/>
                    </a:gs>
                  </a:gsLst>
                  <a:lin ang="5400000" scaled="0"/>
                </a:gradFill>
              </a:rPr>
            </a:br>
            <a:r>
              <a:rPr lang="en-US" sz="1800" dirty="0">
                <a:gradFill>
                  <a:gsLst>
                    <a:gs pos="93939">
                      <a:srgbClr val="525252"/>
                    </a:gs>
                    <a:gs pos="74242">
                      <a:srgbClr val="525252"/>
                    </a:gs>
                  </a:gsLst>
                  <a:lin ang="5400000" scaled="0"/>
                </a:gradFill>
              </a:rPr>
              <a:t>A great place for the latest and greatest </a:t>
            </a:r>
          </a:p>
          <a:p>
            <a:pPr marL="0" lvl="1" indent="0">
              <a:buFont typeface="Arial" pitchFamily="34" charset="0"/>
              <a:buNone/>
            </a:pPr>
            <a:r>
              <a:rPr lang="en-US" sz="1600" dirty="0">
                <a:gradFill>
                  <a:gsLst>
                    <a:gs pos="74242">
                      <a:srgbClr val="FFFFFF"/>
                    </a:gs>
                    <a:gs pos="57000">
                      <a:srgbClr val="FFFFFF"/>
                    </a:gs>
                  </a:gsLst>
                  <a:lin ang="5400000" scaled="0"/>
                </a:gradFill>
                <a:hlinkClick r:id="rId4"/>
              </a:rPr>
              <a:t>www.microsoft.com/en-us/news</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Xbox Wire Media Assets library</a:t>
            </a:r>
          </a:p>
          <a:p>
            <a:pPr marL="0" lvl="1" indent="0">
              <a:buFont typeface="Arial" pitchFamily="34" charset="0"/>
              <a:buNone/>
            </a:pPr>
            <a:r>
              <a:rPr lang="en-US" sz="1600" dirty="0">
                <a:gradFill>
                  <a:gsLst>
                    <a:gs pos="74242">
                      <a:srgbClr val="FFFFFF"/>
                    </a:gs>
                    <a:gs pos="57000">
                      <a:srgbClr val="FFFFFF"/>
                    </a:gs>
                  </a:gsLst>
                  <a:lin ang="5400000" scaled="0"/>
                </a:gradFill>
                <a:hlinkClick r:id="rId5"/>
              </a:rPr>
              <a:t>http://news.xbox.com/media/</a:t>
            </a:r>
            <a:endParaRPr lang="en-US" sz="1600" dirty="0">
              <a:gradFill>
                <a:gsLst>
                  <a:gs pos="74242">
                    <a:srgbClr val="FFFFFF"/>
                  </a:gs>
                  <a:gs pos="57000">
                    <a:srgbClr val="FFFFFF"/>
                  </a:gs>
                </a:gsLst>
                <a:lin ang="5400000" scaled="0"/>
              </a:gradFill>
            </a:endParaRP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Featured Devices</a:t>
            </a:r>
            <a:r>
              <a:rPr lang="en-US" sz="1800" dirty="0">
                <a:gradFill>
                  <a:gsLst>
                    <a:gs pos="93939">
                      <a:srgbClr val="525252"/>
                    </a:gs>
                    <a:gs pos="74242">
                      <a:srgbClr val="525252"/>
                    </a:gs>
                  </a:gsLst>
                  <a:lin ang="5400000" scaled="0"/>
                </a:gradFill>
              </a:rPr>
              <a:t>: PC, tablet and phone hardware imagery and marketing materials </a:t>
            </a:r>
          </a:p>
          <a:p>
            <a:pPr marL="0" lvl="1" indent="0">
              <a:buFont typeface="Arial" pitchFamily="34" charset="0"/>
              <a:buNone/>
            </a:pPr>
            <a:r>
              <a:rPr lang="en-US" sz="1600" dirty="0">
                <a:gradFill>
                  <a:gsLst>
                    <a:gs pos="74242">
                      <a:srgbClr val="FFFFFF"/>
                    </a:gs>
                    <a:gs pos="57000">
                      <a:srgbClr val="FFFFFF"/>
                    </a:gs>
                  </a:gsLst>
                  <a:lin ang="5400000" scaled="0"/>
                </a:gradFill>
                <a:hlinkClick r:id="rId6"/>
              </a:rPr>
              <a:t>https://www.featureddevices.com/</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Presentation Resources</a:t>
            </a:r>
            <a:r>
              <a:rPr lang="en-US" sz="1800" dirty="0">
                <a:gradFill>
                  <a:gsLst>
                    <a:gs pos="93939">
                      <a:srgbClr val="525252"/>
                    </a:gs>
                    <a:gs pos="74242">
                      <a:srgbClr val="525252"/>
                    </a:gs>
                  </a:gsLst>
                  <a:lin ang="5400000" scaled="0"/>
                </a:gradFill>
              </a:rPr>
              <a:t>: Presentation guidelines and PowerPoint templates </a:t>
            </a:r>
            <a:endParaRPr lang="en-US" sz="1600" dirty="0">
              <a:gradFill>
                <a:gsLst>
                  <a:gs pos="74242">
                    <a:srgbClr val="FFFFFF"/>
                  </a:gs>
                  <a:gs pos="57000">
                    <a:srgbClr val="FFFFFF"/>
                  </a:gs>
                </a:gsLst>
                <a:lin ang="5400000" scaled="0"/>
              </a:gradFill>
            </a:endParaRPr>
          </a:p>
          <a:p>
            <a:pPr marL="0" lvl="1" indent="0">
              <a:lnSpc>
                <a:spcPct val="100000"/>
              </a:lnSpc>
              <a:spcBef>
                <a:spcPts val="0"/>
              </a:spcBef>
              <a:buFont typeface="Arial" pitchFamily="34" charset="0"/>
              <a:buNone/>
            </a:pPr>
            <a:r>
              <a:rPr lang="en-US" sz="1600" dirty="0">
                <a:gradFill>
                  <a:gsLst>
                    <a:gs pos="93939">
                      <a:srgbClr val="525252"/>
                    </a:gs>
                    <a:gs pos="74242">
                      <a:srgbClr val="525252"/>
                    </a:gs>
                  </a:gsLst>
                  <a:lin ang="5400000" scaled="0"/>
                </a:gradFill>
                <a:hlinkClick r:id="rId7"/>
              </a:rPr>
              <a:t>https://microsoft.sharepoint.com/teams/BrandCentral/Pages/Presentations.aspx</a:t>
            </a:r>
            <a:endParaRPr lang="en-US" sz="1600" dirty="0">
              <a:gradFill>
                <a:gsLst>
                  <a:gs pos="93939">
                    <a:srgbClr val="525252"/>
                  </a:gs>
                  <a:gs pos="74242">
                    <a:srgbClr val="525252"/>
                  </a:gs>
                </a:gsLst>
                <a:lin ang="5400000" scaled="0"/>
              </a:gradFill>
            </a:endParaRPr>
          </a:p>
          <a:p>
            <a:pPr marL="0" lvl="1" indent="0">
              <a:lnSpc>
                <a:spcPct val="100000"/>
              </a:lnSpc>
              <a:spcBef>
                <a:spcPts val="1200"/>
              </a:spcBef>
              <a:buFont typeface="Arial" pitchFamily="34" charset="0"/>
              <a:buNone/>
            </a:pPr>
            <a:endParaRPr lang="en-US" sz="1800" dirty="0">
              <a:gradFill>
                <a:gsLst>
                  <a:gs pos="93939">
                    <a:srgbClr val="525252"/>
                  </a:gs>
                  <a:gs pos="74242">
                    <a:srgbClr val="525252"/>
                  </a:gs>
                </a:gsLst>
                <a:lin ang="5400000" scaled="0"/>
              </a:gradFill>
            </a:endParaRPr>
          </a:p>
        </p:txBody>
      </p:sp>
    </p:spTree>
    <p:extLst>
      <p:ext uri="{BB962C8B-B14F-4D97-AF65-F5344CB8AC3E}">
        <p14:creationId xmlns:p14="http://schemas.microsoft.com/office/powerpoint/2010/main" val="375277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41011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362425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Next click the Home tab, and then on the “</a:t>
            </a:r>
            <a:r>
              <a:rPr lang="en-US" sz="1400" u="sng" dirty="0">
                <a:gradFill>
                  <a:gsLst>
                    <a:gs pos="3766">
                      <a:schemeClr val="bg1"/>
                    </a:gs>
                    <a:gs pos="8000">
                      <a:schemeClr val="bg1"/>
                    </a:gs>
                  </a:gsLst>
                  <a:lin ang="5400000" scaled="0"/>
                </a:gradFill>
                <a:ea typeface="Segoe UI" pitchFamily="34" charset="0"/>
                <a:cs typeface="Segoe UI" pitchFamily="34" charset="0"/>
              </a:rPr>
              <a:t>Decrease List level</a:t>
            </a:r>
            <a:r>
              <a:rPr lang="en-US" sz="1400" dirty="0">
                <a:gradFill>
                  <a:gsLst>
                    <a:gs pos="3766">
                      <a:schemeClr val="bg1"/>
                    </a:gs>
                    <a:gs pos="8000">
                      <a:schemeClr val="bg1"/>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3766">
                      <a:schemeClr val="bg1"/>
                    </a:gs>
                    <a:gs pos="8000">
                      <a:schemeClr val="bg1"/>
                    </a:gs>
                  </a:gsLst>
                  <a:lin ang="5400000" scaled="0"/>
                </a:gradFill>
                <a:ea typeface="Segoe UI" pitchFamily="34" charset="0"/>
                <a:cs typeface="Segoe UI" pitchFamily="34" charset="0"/>
              </a:rPr>
              <a:t>Increase List Level</a:t>
            </a:r>
            <a:r>
              <a:rPr lang="en-US" sz="1400" dirty="0">
                <a:gradFill>
                  <a:gsLst>
                    <a:gs pos="3766">
                      <a:schemeClr val="bg1"/>
                    </a:gs>
                    <a:gs pos="8000">
                      <a:schemeClr val="bg1"/>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38343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Microsoft Azure IoT with Windows 10 IoT Core</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a:t>Example of a bulleted slide with a subhead</a:t>
            </a:r>
          </a:p>
          <a:p>
            <a:pPr lvl="1"/>
            <a:r>
              <a:rPr lang="en-US"/>
              <a:t>Set the slide title to “Sentence case”</a:t>
            </a:r>
          </a:p>
          <a:p>
            <a:pPr lvl="1"/>
            <a:r>
              <a:rPr lang="en-US"/>
              <a:t>Set subheads to “Sentence case”</a:t>
            </a:r>
          </a:p>
          <a:p>
            <a:pPr lvl="0"/>
            <a:r>
              <a:rPr lang="en-US"/>
              <a:t>Hyperlink style</a:t>
            </a:r>
          </a:p>
          <a:p>
            <a:pPr lvl="1"/>
            <a:r>
              <a:rPr lang="en-US">
                <a:hlinkClick r:id="rId3"/>
              </a:rPr>
              <a:t>www.microsoft.com</a:t>
            </a:r>
            <a:r>
              <a:rPr lang="en-US"/>
              <a:t> </a:t>
            </a:r>
            <a:endParaRPr lang="en-US" dirty="0"/>
          </a:p>
        </p:txBody>
      </p:sp>
      <p:sp>
        <p:nvSpPr>
          <p:cNvPr id="2" name="Title 1"/>
          <p:cNvSpPr>
            <a:spLocks noGrp="1"/>
          </p:cNvSpPr>
          <p:nvPr>
            <p:ph type="title"/>
          </p:nvPr>
        </p:nvSpPr>
        <p:spPr/>
        <p:txBody>
          <a:bodyPr/>
          <a:lstStyle/>
          <a:p>
            <a:r>
              <a:rPr lang="en-US"/>
              <a:t>Bullet points layout with subtitle</a:t>
            </a:r>
            <a:br>
              <a:rPr lang="en-US"/>
            </a:br>
            <a:r>
              <a:rPr lang="en-US" sz="4000">
                <a:gradFill>
                  <a:gsLst>
                    <a:gs pos="0">
                      <a:schemeClr val="tx2"/>
                    </a:gs>
                    <a:gs pos="100000">
                      <a:schemeClr val="tx2"/>
                    </a:gs>
                  </a:gsLst>
                  <a:lin ang="5400000" scaled="0"/>
                </a:gradFill>
              </a:rPr>
              <a:t>Subtitle</a:t>
            </a:r>
            <a:endParaRPr lang="en-US" sz="4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91515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9178" y="2747826"/>
            <a:ext cx="1657350" cy="3248025"/>
          </a:xfrm>
          <a:prstGeom prst="rect">
            <a:avLst/>
          </a:prstGeom>
        </p:spPr>
      </p:pic>
      <p:pic>
        <p:nvPicPr>
          <p:cNvPr id="21" name="Picture 20" hidden="1"/>
          <p:cNvPicPr>
            <a:picLocks noChangeAspect="1"/>
          </p:cNvPicPr>
          <p:nvPr/>
        </p:nvPicPr>
        <p:blipFill>
          <a:blip r:embed="rId4"/>
          <a:stretch>
            <a:fillRect/>
          </a:stretch>
        </p:blipFill>
        <p:spPr>
          <a:xfrm>
            <a:off x="428810" y="2747826"/>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3766">
                      <a:schemeClr val="tx1"/>
                    </a:gs>
                    <a:gs pos="28000">
                      <a:schemeClr val="tx1"/>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1674">
                      <a:schemeClr val="bg1"/>
                    </a:gs>
                    <a:gs pos="7113">
                      <a:schemeClr val="bg1"/>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3766">
                      <a:schemeClr val="tx1"/>
                    </a:gs>
                    <a:gs pos="28000">
                      <a:schemeClr val="tx1"/>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a:gradFill>
                  <a:gsLst>
                    <a:gs pos="0">
                      <a:schemeClr val="bg1"/>
                    </a:gs>
                    <a:gs pos="100000">
                      <a:schemeClr val="bg1"/>
                    </a:gs>
                  </a:gsLst>
                  <a:lin ang="5400000" scaled="0"/>
                </a:gradFill>
              </a:rPr>
              <a:t>Dark 2</a:t>
            </a: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a:gradFill>
                  <a:gsLst>
                    <a:gs pos="2917">
                      <a:schemeClr val="tx1"/>
                    </a:gs>
                    <a:gs pos="30000">
                      <a:schemeClr val="tx1"/>
                    </a:gs>
                  </a:gsLst>
                  <a:lin ang="5400000" scaled="0"/>
                </a:gradFill>
              </a:rPr>
              <a:t>Select the 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color from the left for subheads and 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83634"/>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86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Charts</a:t>
            </a:r>
            <a:endParaRPr lang="en-US" dirty="0"/>
          </a:p>
        </p:txBody>
      </p:sp>
      <p:graphicFrame>
        <p:nvGraphicFramePr>
          <p:cNvPr id="11" name="Chart 10"/>
          <p:cNvGraphicFramePr/>
          <p:nvPr>
            <p:extLst/>
          </p:nvPr>
        </p:nvGraphicFramePr>
        <p:xfrm>
          <a:off x="3932238" y="1211262"/>
          <a:ext cx="8229600" cy="54848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14159">
                      <a:schemeClr val="tx1"/>
                    </a:gs>
                    <a:gs pos="54000">
                      <a:schemeClr val="tx1"/>
                    </a:gs>
                  </a:gsLst>
                  <a:lin ang="5400000" scaled="0"/>
                </a:gradFill>
                <a:latin typeface="+mn-lt"/>
                <a:ea typeface="+mj-ea"/>
                <a:cs typeface="+mj-cs"/>
              </a:rPr>
              <a:t>For content:</a:t>
            </a:r>
            <a:br>
              <a:rPr lang="en-US" sz="2400" dirty="0">
                <a:gradFill>
                  <a:gsLst>
                    <a:gs pos="14159">
                      <a:schemeClr val="tx1"/>
                    </a:gs>
                    <a:gs pos="54000">
                      <a:schemeClr val="tx1"/>
                    </a:gs>
                  </a:gsLst>
                  <a:lin ang="5400000" scaled="0"/>
                </a:gradFill>
                <a:latin typeface="+mn-lt"/>
                <a:ea typeface="+mj-ea"/>
                <a:cs typeface="+mj-cs"/>
              </a:rPr>
            </a:br>
            <a:r>
              <a:rPr lang="en-US" sz="2400" dirty="0">
                <a:gradFill>
                  <a:gsLst>
                    <a:gs pos="14159">
                      <a:schemeClr val="tx1"/>
                    </a:gs>
                    <a:gs pos="54000">
                      <a:schemeClr val="tx1"/>
                    </a:gs>
                  </a:gsLst>
                  <a:lin ang="5400000" scaled="0"/>
                </a:gradFill>
                <a:latin typeface="+mn-lt"/>
                <a:ea typeface="+mj-ea"/>
                <a:cs typeface="+mj-cs"/>
              </a:rPr>
              <a:t>Type is what articulates the message. Text doesn’t need to be bulleted. Text size can reinforce and impact.</a:t>
            </a:r>
          </a:p>
        </p:txBody>
      </p:sp>
    </p:spTree>
    <p:extLst>
      <p:ext uri="{BB962C8B-B14F-4D97-AF65-F5344CB8AC3E}">
        <p14:creationId xmlns:p14="http://schemas.microsoft.com/office/powerpoint/2010/main" val="294712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Charts</a:t>
            </a:r>
          </a:p>
        </p:txBody>
      </p:sp>
      <p:graphicFrame>
        <p:nvGraphicFramePr>
          <p:cNvPr id="5" name="Chart 4"/>
          <p:cNvGraphicFramePr/>
          <p:nvPr>
            <p:extLst/>
          </p:nvPr>
        </p:nvGraphicFramePr>
        <p:xfrm>
          <a:off x="3932238" y="1211264"/>
          <a:ext cx="8229600" cy="54848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99115">
                      <a:schemeClr val="tx1"/>
                    </a:gs>
                    <a:gs pos="68000">
                      <a:schemeClr val="tx1"/>
                    </a:gs>
                  </a:gsLst>
                  <a:lin ang="5400000" scaled="0"/>
                </a:gradFill>
                <a:latin typeface="+mn-lt"/>
                <a:ea typeface="+mj-ea"/>
                <a:cs typeface="+mj-cs"/>
              </a:rPr>
              <a:t>For content:</a:t>
            </a:r>
            <a:br>
              <a:rPr lang="en-US" sz="2400" dirty="0">
                <a:gradFill>
                  <a:gsLst>
                    <a:gs pos="99115">
                      <a:schemeClr val="tx1"/>
                    </a:gs>
                    <a:gs pos="68000">
                      <a:schemeClr val="tx1"/>
                    </a:gs>
                  </a:gsLst>
                  <a:lin ang="5400000" scaled="0"/>
                </a:gradFill>
                <a:latin typeface="+mn-lt"/>
                <a:ea typeface="+mj-ea"/>
                <a:cs typeface="+mj-cs"/>
              </a:rPr>
            </a:br>
            <a:r>
              <a:rPr lang="en-US" sz="2400" dirty="0">
                <a:gradFill>
                  <a:gsLst>
                    <a:gs pos="99115">
                      <a:schemeClr val="tx1"/>
                    </a:gs>
                    <a:gs pos="68000">
                      <a:schemeClr val="tx1"/>
                    </a:gs>
                  </a:gsLst>
                  <a:lin ang="5400000" scaled="0"/>
                </a:gradFill>
                <a:latin typeface="+mn-lt"/>
                <a:ea typeface="+mj-ea"/>
                <a:cs typeface="+mj-cs"/>
              </a:rPr>
              <a:t>Type is what articulates the message. Text doesn’t need to be bulleted. Text size can reinforce and impact.</a:t>
            </a:r>
            <a:br>
              <a:rPr lang="en-US" sz="2400" dirty="0">
                <a:gradFill>
                  <a:gsLst>
                    <a:gs pos="99115">
                      <a:schemeClr val="tx1"/>
                    </a:gs>
                    <a:gs pos="68000">
                      <a:schemeClr val="tx1"/>
                    </a:gs>
                  </a:gsLst>
                  <a:lin ang="5400000" scaled="0"/>
                </a:gradFill>
                <a:latin typeface="+mn-lt"/>
                <a:ea typeface="+mj-ea"/>
                <a:cs typeface="+mj-cs"/>
              </a:rPr>
            </a:br>
            <a:endParaRPr lang="en-US" sz="2400" dirty="0">
              <a:gradFill>
                <a:gsLst>
                  <a:gs pos="99115">
                    <a:schemeClr val="tx1"/>
                  </a:gs>
                  <a:gs pos="68000">
                    <a:schemeClr val="tx1"/>
                  </a:gs>
                </a:gsLst>
                <a:lin ang="5400000" scaled="0"/>
              </a:gradFill>
              <a:latin typeface="+mn-lt"/>
              <a:ea typeface="+mj-ea"/>
              <a:cs typeface="+mj-cs"/>
            </a:endParaRPr>
          </a:p>
        </p:txBody>
      </p:sp>
    </p:spTree>
    <p:extLst>
      <p:ext uri="{BB962C8B-B14F-4D97-AF65-F5344CB8AC3E}">
        <p14:creationId xmlns:p14="http://schemas.microsoft.com/office/powerpoint/2010/main" val="413807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Table</a:t>
            </a:r>
          </a:p>
        </p:txBody>
      </p:sp>
      <p:graphicFrame>
        <p:nvGraphicFramePr>
          <p:cNvPr id="6" name="Table 5"/>
          <p:cNvGraphicFramePr>
            <a:graphicFrameLocks noGrp="1"/>
          </p:cNvGraphicFramePr>
          <p:nvPr>
            <p:extLst>
              <p:ext uri="{D42A27DB-BD31-4B8C-83A1-F6EECF244321}">
                <p14:modId xmlns:p14="http://schemas.microsoft.com/office/powerpoint/2010/main" val="2313834761"/>
              </p:ext>
            </p:extLst>
          </p:nvPr>
        </p:nvGraphicFramePr>
        <p:xfrm>
          <a:off x="3932239" y="1211263"/>
          <a:ext cx="8231724" cy="5484808"/>
        </p:xfrm>
        <a:graphic>
          <a:graphicData uri="http://schemas.openxmlformats.org/drawingml/2006/table">
            <a:tbl>
              <a:tblPr firstRow="1" bandRow="1">
                <a:tableStyleId>{793D81CF-94F2-401A-BA57-92F5A7B2D0C5}</a:tableStyleId>
              </a:tblPr>
              <a:tblGrid>
                <a:gridCol w="1646344">
                  <a:extLst>
                    <a:ext uri="{9D8B030D-6E8A-4147-A177-3AD203B41FA5}">
                      <a16:colId xmlns:a16="http://schemas.microsoft.com/office/drawing/2014/main" val="20000"/>
                    </a:ext>
                  </a:extLst>
                </a:gridCol>
                <a:gridCol w="1642018">
                  <a:extLst>
                    <a:ext uri="{9D8B030D-6E8A-4147-A177-3AD203B41FA5}">
                      <a16:colId xmlns:a16="http://schemas.microsoft.com/office/drawing/2014/main" val="20001"/>
                    </a:ext>
                  </a:extLst>
                </a:gridCol>
                <a:gridCol w="1650674">
                  <a:extLst>
                    <a:ext uri="{9D8B030D-6E8A-4147-A177-3AD203B41FA5}">
                      <a16:colId xmlns:a16="http://schemas.microsoft.com/office/drawing/2014/main" val="20002"/>
                    </a:ext>
                  </a:extLst>
                </a:gridCol>
                <a:gridCol w="1660197">
                  <a:extLst>
                    <a:ext uri="{9D8B030D-6E8A-4147-A177-3AD203B41FA5}">
                      <a16:colId xmlns:a16="http://schemas.microsoft.com/office/drawing/2014/main" val="20003"/>
                    </a:ext>
                  </a:extLst>
                </a:gridCol>
                <a:gridCol w="1632491">
                  <a:extLst>
                    <a:ext uri="{9D8B030D-6E8A-4147-A177-3AD203B41FA5}">
                      <a16:colId xmlns:a16="http://schemas.microsoft.com/office/drawing/2014/main" val="20004"/>
                    </a:ext>
                  </a:extLst>
                </a:gridCol>
              </a:tblGrid>
              <a:tr h="927344">
                <a:tc>
                  <a:txBody>
                    <a:bodyPr/>
                    <a:lstStyle/>
                    <a:p>
                      <a:r>
                        <a:rPr lang="en-US" sz="1600" dirty="0">
                          <a:gradFill>
                            <a:gsLst>
                              <a:gs pos="5310">
                                <a:srgbClr val="FFFFFF"/>
                              </a:gs>
                              <a:gs pos="21239">
                                <a:srgbClr val="FFFFFF"/>
                              </a:gs>
                            </a:gsLst>
                            <a:lin ang="5400000" scaled="0"/>
                          </a:gradFill>
                          <a:latin typeface="+mn-lt"/>
                        </a:rPr>
                        <a:t>Column 1</a:t>
                      </a:r>
                      <a:endParaRPr lang="en-US" sz="1600" b="0" dirty="0">
                        <a:gradFill>
                          <a:gsLst>
                            <a:gs pos="5310">
                              <a:srgbClr val="FFFFFF"/>
                            </a:gs>
                            <a:gs pos="21239">
                              <a:srgbClr val="FFFFFF"/>
                            </a:gs>
                          </a:gsLst>
                          <a:lin ang="5400000" scaled="0"/>
                        </a:gradFill>
                        <a:latin typeface="+mn-lt"/>
                      </a:endParaRPr>
                    </a:p>
                  </a:txBody>
                  <a:tcPr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2</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3</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4</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5</a:t>
                      </a:r>
                      <a:endParaRPr lang="en-US" sz="1600" b="0" dirty="0">
                        <a:gradFill>
                          <a:gsLst>
                            <a:gs pos="5310">
                              <a:srgbClr val="FFFFFF"/>
                            </a:gs>
                            <a:gs pos="21239">
                              <a:srgbClr val="FFFFFF"/>
                            </a:gs>
                          </a:gsLst>
                          <a:lin ang="5400000" scaled="0"/>
                        </a:gradFill>
                        <a:latin typeface="+mn-lt"/>
                      </a:endParaRPr>
                    </a:p>
                  </a:txBody>
                  <a:tcPr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2"/>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4"/>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5"/>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6"/>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7"/>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10008"/>
                  </a:ext>
                </a:extLst>
              </a:tr>
            </a:tbl>
          </a:graphicData>
        </a:graphic>
      </p:graphicFrame>
      <p:sp>
        <p:nvSpPr>
          <p:cNvPr id="7"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7611">
                      <a:schemeClr val="tx1"/>
                    </a:gs>
                    <a:gs pos="58000">
                      <a:schemeClr val="tx1"/>
                    </a:gs>
                  </a:gsLst>
                  <a:lin ang="5400000" scaled="0"/>
                </a:gradFill>
                <a:latin typeface="+mn-lt"/>
                <a:ea typeface="+mj-ea"/>
                <a:cs typeface="+mj-cs"/>
              </a:rPr>
              <a:t>This is a content box, always </a:t>
            </a:r>
            <a:br>
              <a:rPr lang="en-US" sz="2400" dirty="0">
                <a:gradFill>
                  <a:gsLst>
                    <a:gs pos="87611">
                      <a:schemeClr val="tx1"/>
                    </a:gs>
                    <a:gs pos="58000">
                      <a:schemeClr val="tx1"/>
                    </a:gs>
                  </a:gsLst>
                  <a:lin ang="5400000" scaled="0"/>
                </a:gradFill>
                <a:latin typeface="+mn-lt"/>
                <a:ea typeface="+mj-ea"/>
                <a:cs typeface="+mj-cs"/>
              </a:rPr>
            </a:br>
            <a:r>
              <a:rPr lang="en-US" sz="2400" dirty="0">
                <a:gradFill>
                  <a:gsLst>
                    <a:gs pos="87611">
                      <a:schemeClr val="tx1"/>
                    </a:gs>
                    <a:gs pos="58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407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a:t>Diagram with text</a:t>
            </a:r>
          </a:p>
        </p:txBody>
      </p:sp>
      <p:grpSp>
        <p:nvGrpSpPr>
          <p:cNvPr id="4" name="Group 3"/>
          <p:cNvGrpSpPr/>
          <p:nvPr/>
        </p:nvGrpSpPr>
        <p:grpSpPr>
          <a:xfrm>
            <a:off x="4023700" y="2217116"/>
            <a:ext cx="8046633" cy="4232556"/>
            <a:chOff x="914161" y="1414120"/>
            <a:chExt cx="10481380" cy="3271088"/>
          </a:xfrm>
          <a:effectLst/>
        </p:grpSpPr>
        <p:sp>
          <p:nvSpPr>
            <p:cNvPr id="5" name="Rectangle 4"/>
            <p:cNvSpPr/>
            <p:nvPr/>
          </p:nvSpPr>
          <p:spPr>
            <a:xfrm>
              <a:off x="914164" y="2951289"/>
              <a:ext cx="10462073" cy="1733919"/>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r>
                <a:rPr lang="en-US" sz="1100" dirty="0">
                  <a:gradFill>
                    <a:gsLst>
                      <a:gs pos="0">
                        <a:schemeClr val="tx1"/>
                      </a:gs>
                      <a:gs pos="100000">
                        <a:schemeClr val="tx1"/>
                      </a:gs>
                    </a:gsLst>
                    <a:lin ang="5400000" scaled="0"/>
                  </a:gradFill>
                </a:rPr>
                <a:t>Media Foundation</a:t>
              </a:r>
            </a:p>
          </p:txBody>
        </p:sp>
        <p:sp>
          <p:nvSpPr>
            <p:cNvPr id="6" name="Rectangle 5"/>
            <p:cNvSpPr/>
            <p:nvPr/>
          </p:nvSpPr>
          <p:spPr>
            <a:xfrm>
              <a:off x="914161" y="2421793"/>
              <a:ext cx="243776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Playback/Preview</a:t>
              </a:r>
            </a:p>
            <a:p>
              <a:r>
                <a:rPr lang="en-US" sz="1100" dirty="0">
                  <a:gradFill>
                    <a:gsLst>
                      <a:gs pos="0">
                        <a:srgbClr val="FFFFFF"/>
                      </a:gs>
                      <a:gs pos="100000">
                        <a:srgbClr val="FFFFFF"/>
                      </a:gs>
                    </a:gsLst>
                    <a:lin ang="5400000" scaled="0"/>
                  </a:gradFill>
                </a:rPr>
                <a:t>(Media Engine)</a:t>
              </a:r>
            </a:p>
          </p:txBody>
        </p:sp>
        <p:sp>
          <p:nvSpPr>
            <p:cNvPr id="7" name="Rectangle 6"/>
            <p:cNvSpPr/>
            <p:nvPr/>
          </p:nvSpPr>
          <p:spPr>
            <a:xfrm>
              <a:off x="914164" y="1414120"/>
              <a:ext cx="10462073" cy="432790"/>
            </a:xfrm>
            <a:prstGeom prst="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1100" dirty="0">
                  <a:gradFill>
                    <a:gsLst>
                      <a:gs pos="43363">
                        <a:srgbClr val="505050"/>
                      </a:gs>
                      <a:gs pos="71000">
                        <a:srgbClr val="505050"/>
                      </a:gs>
                    </a:gsLst>
                    <a:lin ang="5400000" scaled="0"/>
                  </a:gradFill>
                </a:rPr>
                <a:t>Windows Style App</a:t>
              </a:r>
            </a:p>
          </p:txBody>
        </p:sp>
        <p:sp>
          <p:nvSpPr>
            <p:cNvPr id="8" name="Rectangle 7"/>
            <p:cNvSpPr/>
            <p:nvPr/>
          </p:nvSpPr>
          <p:spPr>
            <a:xfrm>
              <a:off x="3453499" y="2421793"/>
              <a:ext cx="256354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Capture</a:t>
              </a:r>
            </a:p>
            <a:p>
              <a:r>
                <a:rPr lang="en-US" sz="1100" dirty="0">
                  <a:gradFill>
                    <a:gsLst>
                      <a:gs pos="0">
                        <a:srgbClr val="FFFFFF"/>
                      </a:gs>
                      <a:gs pos="100000">
                        <a:srgbClr val="FFFFFF"/>
                      </a:gs>
                    </a:gsLst>
                    <a:lin ang="5400000" scaled="0"/>
                  </a:gradFill>
                </a:rPr>
                <a:t>(Capture Engine)</a:t>
              </a:r>
            </a:p>
          </p:txBody>
        </p:sp>
        <p:sp>
          <p:nvSpPr>
            <p:cNvPr id="9" name="Rectangle 8"/>
            <p:cNvSpPr/>
            <p:nvPr/>
          </p:nvSpPr>
          <p:spPr>
            <a:xfrm>
              <a:off x="8612710" y="2421793"/>
              <a:ext cx="2763528"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Streaming</a:t>
              </a:r>
            </a:p>
            <a:p>
              <a:r>
                <a:rPr lang="en-US" sz="1100" dirty="0">
                  <a:gradFill>
                    <a:gsLst>
                      <a:gs pos="0">
                        <a:srgbClr val="FFFFFF"/>
                      </a:gs>
                      <a:gs pos="100000">
                        <a:srgbClr val="FFFFFF"/>
                      </a:gs>
                    </a:gsLst>
                    <a:lin ang="5400000" scaled="0"/>
                  </a:gradFill>
                </a:rPr>
                <a:t>(Sharing Engine)</a:t>
              </a:r>
            </a:p>
          </p:txBody>
        </p:sp>
        <p:sp>
          <p:nvSpPr>
            <p:cNvPr id="10" name="Rectangle 9"/>
            <p:cNvSpPr/>
            <p:nvPr/>
          </p:nvSpPr>
          <p:spPr>
            <a:xfrm>
              <a:off x="6097098" y="2421793"/>
              <a:ext cx="2435555" cy="474422"/>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Transcode</a:t>
              </a:r>
            </a:p>
            <a:p>
              <a:endParaRPr lang="en-US" sz="1100" dirty="0">
                <a:gradFill>
                  <a:gsLst>
                    <a:gs pos="0">
                      <a:srgbClr val="FFFFFF"/>
                    </a:gs>
                    <a:gs pos="100000">
                      <a:srgbClr val="FFFFFF"/>
                    </a:gs>
                  </a:gsLst>
                  <a:lin ang="5400000" scaled="0"/>
                </a:gradFill>
              </a:endParaRPr>
            </a:p>
          </p:txBody>
        </p:sp>
        <p:sp>
          <p:nvSpPr>
            <p:cNvPr id="11" name="Rectangle 10"/>
            <p:cNvSpPr/>
            <p:nvPr/>
          </p:nvSpPr>
          <p:spPr>
            <a:xfrm>
              <a:off x="1828323" y="3085006"/>
              <a:ext cx="1523603"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Audio/Video</a:t>
              </a:r>
            </a:p>
            <a:p>
              <a:r>
                <a:rPr lang="en-US" sz="1050" dirty="0">
                  <a:gradFill>
                    <a:gsLst>
                      <a:gs pos="78761">
                        <a:srgbClr val="FFFFFF"/>
                      </a:gs>
                      <a:gs pos="35000">
                        <a:srgbClr val="FFFFFF"/>
                      </a:gs>
                    </a:gsLst>
                    <a:lin ang="5400000" scaled="0"/>
                  </a:gradFill>
                </a:rPr>
                <a:t>Source</a:t>
              </a:r>
            </a:p>
          </p:txBody>
        </p:sp>
        <p:sp>
          <p:nvSpPr>
            <p:cNvPr id="12" name="Rectangle 11"/>
            <p:cNvSpPr/>
            <p:nvPr/>
          </p:nvSpPr>
          <p:spPr>
            <a:xfrm>
              <a:off x="3453499" y="3085006"/>
              <a:ext cx="132045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Decoder</a:t>
              </a:r>
            </a:p>
          </p:txBody>
        </p:sp>
        <p:sp>
          <p:nvSpPr>
            <p:cNvPr id="13" name="Rectangle 12"/>
            <p:cNvSpPr/>
            <p:nvPr/>
          </p:nvSpPr>
          <p:spPr>
            <a:xfrm>
              <a:off x="4860953"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Effect 1</a:t>
              </a:r>
            </a:p>
          </p:txBody>
        </p:sp>
        <p:sp>
          <p:nvSpPr>
            <p:cNvPr id="14" name="Rectangle 13"/>
            <p:cNvSpPr/>
            <p:nvPr/>
          </p:nvSpPr>
          <p:spPr>
            <a:xfrm>
              <a:off x="7313295" y="3085006"/>
              <a:ext cx="1219358"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Encoder</a:t>
              </a:r>
            </a:p>
          </p:txBody>
        </p:sp>
        <p:sp>
          <p:nvSpPr>
            <p:cNvPr id="15" name="Rectangle 14"/>
            <p:cNvSpPr/>
            <p:nvPr/>
          </p:nvSpPr>
          <p:spPr>
            <a:xfrm>
              <a:off x="6079835"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Effect N</a:t>
              </a:r>
            </a:p>
          </p:txBody>
        </p:sp>
        <p:sp>
          <p:nvSpPr>
            <p:cNvPr id="16" name="Rectangle 15"/>
            <p:cNvSpPr/>
            <p:nvPr/>
          </p:nvSpPr>
          <p:spPr>
            <a:xfrm>
              <a:off x="8612710" y="3085006"/>
              <a:ext cx="1490772"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Audio/Video</a:t>
              </a:r>
            </a:p>
            <a:p>
              <a:r>
                <a:rPr lang="en-US" sz="1050" dirty="0">
                  <a:gradFill>
                    <a:gsLst>
                      <a:gs pos="78761">
                        <a:srgbClr val="FFFFFF"/>
                      </a:gs>
                      <a:gs pos="35000">
                        <a:srgbClr val="FFFFFF"/>
                      </a:gs>
                    </a:gsLst>
                    <a:lin ang="5400000" scaled="0"/>
                  </a:gradFill>
                </a:rPr>
                <a:t>Sink</a:t>
              </a:r>
            </a:p>
          </p:txBody>
        </p:sp>
        <p:sp>
          <p:nvSpPr>
            <p:cNvPr id="17" name="Rectangle 16"/>
            <p:cNvSpPr/>
            <p:nvPr/>
          </p:nvSpPr>
          <p:spPr>
            <a:xfrm>
              <a:off x="3453499" y="3586174"/>
              <a:ext cx="132045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Decoder</a:t>
              </a:r>
            </a:p>
          </p:txBody>
        </p:sp>
        <p:sp>
          <p:nvSpPr>
            <p:cNvPr id="18" name="Rectangle 17"/>
            <p:cNvSpPr/>
            <p:nvPr/>
          </p:nvSpPr>
          <p:spPr>
            <a:xfrm>
              <a:off x="4860953"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Effect 1</a:t>
              </a:r>
            </a:p>
          </p:txBody>
        </p:sp>
        <p:sp>
          <p:nvSpPr>
            <p:cNvPr id="19" name="Rectangle 18"/>
            <p:cNvSpPr/>
            <p:nvPr/>
          </p:nvSpPr>
          <p:spPr>
            <a:xfrm>
              <a:off x="7313295" y="3586174"/>
              <a:ext cx="1219358"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Encoder</a:t>
              </a:r>
            </a:p>
          </p:txBody>
        </p:sp>
        <p:sp>
          <p:nvSpPr>
            <p:cNvPr id="20" name="Rectangle 19"/>
            <p:cNvSpPr/>
            <p:nvPr/>
          </p:nvSpPr>
          <p:spPr>
            <a:xfrm>
              <a:off x="6079835"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Effect N</a:t>
              </a:r>
            </a:p>
          </p:txBody>
        </p:sp>
        <p:sp>
          <p:nvSpPr>
            <p:cNvPr id="21" name="Rectangle 20"/>
            <p:cNvSpPr/>
            <p:nvPr/>
          </p:nvSpPr>
          <p:spPr>
            <a:xfrm>
              <a:off x="914161" y="1907826"/>
              <a:ext cx="2437765"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&lt;audio src=“…”&gt;</a:t>
              </a:r>
            </a:p>
            <a:p>
              <a:r>
                <a:rPr lang="en-US" sz="1100" dirty="0">
                  <a:gradFill>
                    <a:gsLst>
                      <a:gs pos="0">
                        <a:srgbClr val="FFFFFF"/>
                      </a:gs>
                      <a:gs pos="100000">
                        <a:srgbClr val="FFFFFF"/>
                      </a:gs>
                    </a:gsLst>
                    <a:lin ang="5400000" scaled="0"/>
                  </a:gradFill>
                </a:rPr>
                <a:t>&lt;video src=“…”&gt;</a:t>
              </a:r>
            </a:p>
          </p:txBody>
        </p:sp>
        <p:sp>
          <p:nvSpPr>
            <p:cNvPr id="22" name="Rectangle 21"/>
            <p:cNvSpPr/>
            <p:nvPr/>
          </p:nvSpPr>
          <p:spPr>
            <a:xfrm>
              <a:off x="3453499" y="1907826"/>
              <a:ext cx="7942042"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100" dirty="0">
                  <a:gradFill>
                    <a:gsLst>
                      <a:gs pos="0">
                        <a:srgbClr val="FFFFFF"/>
                      </a:gs>
                      <a:gs pos="100000">
                        <a:srgbClr val="FFFFFF"/>
                      </a:gs>
                    </a:gsLst>
                    <a:lin ang="5400000" scaled="0"/>
                  </a:gradFill>
                </a:rPr>
                <a:t>Windows Runtime (WinRT)</a:t>
              </a:r>
            </a:p>
          </p:txBody>
        </p:sp>
      </p:grpSp>
      <p:sp>
        <p:nvSpPr>
          <p:cNvPr id="2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3186">
                      <a:schemeClr val="tx1"/>
                    </a:gs>
                    <a:gs pos="54000">
                      <a:schemeClr val="tx1"/>
                    </a:gs>
                  </a:gsLst>
                  <a:lin ang="5400000" scaled="0"/>
                </a:gradFill>
                <a:latin typeface="+mn-lt"/>
                <a:ea typeface="+mj-ea"/>
                <a:cs typeface="+mj-cs"/>
              </a:rPr>
              <a:t>This is a content box, always </a:t>
            </a:r>
            <a:br>
              <a:rPr lang="en-US" sz="2400" dirty="0">
                <a:gradFill>
                  <a:gsLst>
                    <a:gs pos="83186">
                      <a:schemeClr val="tx1"/>
                    </a:gs>
                    <a:gs pos="54000">
                      <a:schemeClr val="tx1"/>
                    </a:gs>
                  </a:gsLst>
                  <a:lin ang="5400000" scaled="0"/>
                </a:gradFill>
                <a:latin typeface="+mn-lt"/>
                <a:ea typeface="+mj-ea"/>
                <a:cs typeface="+mj-cs"/>
              </a:rPr>
            </a:br>
            <a:r>
              <a:rPr lang="en-US" sz="2400" dirty="0">
                <a:gradFill>
                  <a:gsLst>
                    <a:gs pos="83186">
                      <a:schemeClr val="tx1"/>
                    </a:gs>
                    <a:gs pos="54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239126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Diagram without text </a:t>
            </a:r>
          </a:p>
        </p:txBody>
      </p:sp>
      <p:grpSp>
        <p:nvGrpSpPr>
          <p:cNvPr id="25" name="Group 24"/>
          <p:cNvGrpSpPr/>
          <p:nvPr/>
        </p:nvGrpSpPr>
        <p:grpSpPr>
          <a:xfrm>
            <a:off x="274637" y="1668482"/>
            <a:ext cx="11887202" cy="4918047"/>
            <a:chOff x="914161" y="1414120"/>
            <a:chExt cx="10481380" cy="3271088"/>
          </a:xfrm>
          <a:effectLst/>
        </p:grpSpPr>
        <p:sp>
          <p:nvSpPr>
            <p:cNvPr id="26" name="Rectangle 25"/>
            <p:cNvSpPr/>
            <p:nvPr/>
          </p:nvSpPr>
          <p:spPr>
            <a:xfrm>
              <a:off x="914164" y="2951289"/>
              <a:ext cx="10462073" cy="1733919"/>
            </a:xfrm>
            <a:prstGeom prst="rect">
              <a:avLst/>
            </a:prstGeom>
            <a:noFill/>
            <a:ln w="25400" cap="flat" cmpd="sng" algn="ctr">
              <a:solidFill>
                <a:schemeClr val="accent1"/>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Media Foundation</a:t>
              </a:r>
            </a:p>
          </p:txBody>
        </p:sp>
        <p:sp>
          <p:nvSpPr>
            <p:cNvPr id="27" name="Rectangle 26"/>
            <p:cNvSpPr/>
            <p:nvPr/>
          </p:nvSpPr>
          <p:spPr>
            <a:xfrm>
              <a:off x="914161" y="2421793"/>
              <a:ext cx="243776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Playback/Preview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(Media Engine)</a:t>
              </a:r>
            </a:p>
          </p:txBody>
        </p:sp>
        <p:sp>
          <p:nvSpPr>
            <p:cNvPr id="28" name="Rectangle 27"/>
            <p:cNvSpPr/>
            <p:nvPr/>
          </p:nvSpPr>
          <p:spPr>
            <a:xfrm>
              <a:off x="914161" y="1414120"/>
              <a:ext cx="10481380" cy="432790"/>
            </a:xfrm>
            <a:prstGeom prst="rect">
              <a:avLst/>
            </a:prstGeom>
            <a:solidFill>
              <a:schemeClr val="accent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New Windows 8 app</a:t>
              </a:r>
            </a:p>
          </p:txBody>
        </p:sp>
        <p:sp>
          <p:nvSpPr>
            <p:cNvPr id="29" name="Rectangle 28"/>
            <p:cNvSpPr/>
            <p:nvPr/>
          </p:nvSpPr>
          <p:spPr>
            <a:xfrm>
              <a:off x="3453499" y="2421793"/>
              <a:ext cx="256354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Capture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(Capture Engine)</a:t>
              </a:r>
            </a:p>
          </p:txBody>
        </p:sp>
        <p:sp>
          <p:nvSpPr>
            <p:cNvPr id="30" name="Rectangle 29"/>
            <p:cNvSpPr/>
            <p:nvPr/>
          </p:nvSpPr>
          <p:spPr>
            <a:xfrm>
              <a:off x="8632012" y="2421793"/>
              <a:ext cx="2763529"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Streaming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(Sharing Engine)</a:t>
              </a:r>
            </a:p>
          </p:txBody>
        </p:sp>
        <p:sp>
          <p:nvSpPr>
            <p:cNvPr id="31" name="Rectangle 30"/>
            <p:cNvSpPr/>
            <p:nvPr/>
          </p:nvSpPr>
          <p:spPr>
            <a:xfrm>
              <a:off x="6097098" y="2421793"/>
              <a:ext cx="2435555" cy="474422"/>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Transcode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endParaRPr>
            </a:p>
          </p:txBody>
        </p:sp>
        <p:sp>
          <p:nvSpPr>
            <p:cNvPr id="32" name="Rectangle 31"/>
            <p:cNvSpPr/>
            <p:nvPr/>
          </p:nvSpPr>
          <p:spPr>
            <a:xfrm>
              <a:off x="1828323" y="3085006"/>
              <a:ext cx="1523603"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Source</a:t>
              </a:r>
            </a:p>
          </p:txBody>
        </p:sp>
        <p:sp>
          <p:nvSpPr>
            <p:cNvPr id="33" name="Rectangle 32"/>
            <p:cNvSpPr/>
            <p:nvPr/>
          </p:nvSpPr>
          <p:spPr>
            <a:xfrm>
              <a:off x="3453499" y="3085006"/>
              <a:ext cx="132045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4" name="Rectangle 33"/>
            <p:cNvSpPr/>
            <p:nvPr/>
          </p:nvSpPr>
          <p:spPr>
            <a:xfrm>
              <a:off x="4860953"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35" name="Rectangle 34"/>
            <p:cNvSpPr/>
            <p:nvPr/>
          </p:nvSpPr>
          <p:spPr>
            <a:xfrm>
              <a:off x="7313295" y="3085006"/>
              <a:ext cx="1219358"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36" name="Rectangle 35"/>
            <p:cNvSpPr/>
            <p:nvPr/>
          </p:nvSpPr>
          <p:spPr>
            <a:xfrm>
              <a:off x="6079835"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37" name="Rectangle 36"/>
            <p:cNvSpPr/>
            <p:nvPr/>
          </p:nvSpPr>
          <p:spPr>
            <a:xfrm>
              <a:off x="8612710" y="3085006"/>
              <a:ext cx="1490772"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Sink</a:t>
              </a:r>
            </a:p>
          </p:txBody>
        </p:sp>
        <p:sp>
          <p:nvSpPr>
            <p:cNvPr id="38" name="Rectangle 37"/>
            <p:cNvSpPr/>
            <p:nvPr/>
          </p:nvSpPr>
          <p:spPr>
            <a:xfrm>
              <a:off x="3453499" y="3586174"/>
              <a:ext cx="132045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9" name="Rectangle 38"/>
            <p:cNvSpPr/>
            <p:nvPr/>
          </p:nvSpPr>
          <p:spPr>
            <a:xfrm>
              <a:off x="4860953"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40" name="Rectangle 39"/>
            <p:cNvSpPr/>
            <p:nvPr/>
          </p:nvSpPr>
          <p:spPr>
            <a:xfrm>
              <a:off x="7313295" y="3586174"/>
              <a:ext cx="1219358"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41" name="Rectangle 40"/>
            <p:cNvSpPr/>
            <p:nvPr/>
          </p:nvSpPr>
          <p:spPr>
            <a:xfrm>
              <a:off x="6079835"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42" name="Rectangle 41"/>
            <p:cNvSpPr/>
            <p:nvPr/>
          </p:nvSpPr>
          <p:spPr>
            <a:xfrm>
              <a:off x="914161" y="1907826"/>
              <a:ext cx="2437765"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&lt;audio src=“…”&gt;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&lt;video src=“…”&gt;</a:t>
              </a:r>
            </a:p>
          </p:txBody>
        </p:sp>
        <p:sp>
          <p:nvSpPr>
            <p:cNvPr id="43" name="Rectangle 42"/>
            <p:cNvSpPr/>
            <p:nvPr/>
          </p:nvSpPr>
          <p:spPr>
            <a:xfrm>
              <a:off x="3453499" y="1907826"/>
              <a:ext cx="7942042"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Windows Runtime (WinRT)</a:t>
              </a:r>
            </a:p>
          </p:txBody>
        </p:sp>
      </p:grpSp>
    </p:spTree>
    <p:extLst>
      <p:ext uri="{BB962C8B-B14F-4D97-AF65-F5344CB8AC3E}">
        <p14:creationId xmlns:p14="http://schemas.microsoft.com/office/powerpoint/2010/main" val="71234279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429199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9" name="Picture Placeholder 8"/>
          <p:cNvSpPr>
            <a:spLocks noGrp="1"/>
          </p:cNvSpPr>
          <p:nvPr>
            <p:ph type="pic" sz="quarter" idx="10"/>
          </p:nvPr>
        </p:nvSpPr>
        <p:spPr/>
      </p:sp>
    </p:spTree>
    <p:extLst>
      <p:ext uri="{BB962C8B-B14F-4D97-AF65-F5344CB8AC3E}">
        <p14:creationId xmlns:p14="http://schemas.microsoft.com/office/powerpoint/2010/main" val="37168807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15" y="2626177"/>
            <a:ext cx="3286141" cy="2282663"/>
          </a:xfrm>
          <a:prstGeom prst="rect">
            <a:avLst/>
          </a:prstGeom>
        </p:spPr>
      </p:pic>
      <p:sp>
        <p:nvSpPr>
          <p:cNvPr id="13" name="TextBox 12"/>
          <p:cNvSpPr txBox="1"/>
          <p:nvPr/>
        </p:nvSpPr>
        <p:spPr>
          <a:xfrm>
            <a:off x="103165"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895142"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687121"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2479099"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3271078"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3532233" y="2760764"/>
            <a:ext cx="808171"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3532233" y="3017472"/>
            <a:ext cx="741336"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3532233" y="3297597"/>
            <a:ext cx="65017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3532987" y="3579751"/>
            <a:ext cx="583337"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3532234" y="3860497"/>
            <a:ext cx="51650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3531562" y="4139717"/>
            <a:ext cx="42533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3531561" y="4416310"/>
            <a:ext cx="35850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3539127" y="4669533"/>
            <a:ext cx="29166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16" y="3070541"/>
            <a:ext cx="3235300" cy="1793027"/>
          </a:xfrm>
          <a:prstGeom prst="rect">
            <a:avLst/>
          </a:prstGeom>
        </p:spPr>
      </p:pic>
      <p:sp>
        <p:nvSpPr>
          <p:cNvPr id="28" name="TextBox 27"/>
          <p:cNvSpPr txBox="1"/>
          <p:nvPr/>
        </p:nvSpPr>
        <p:spPr>
          <a:xfrm>
            <a:off x="3559206" y="2487876"/>
            <a:ext cx="62728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1028223" y="1821463"/>
            <a:ext cx="2024649"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627" y="1821454"/>
            <a:ext cx="1783065"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733" y="2824929"/>
            <a:ext cx="3984388" cy="1973624"/>
          </a:xfrm>
          <a:prstGeom prst="rect">
            <a:avLst/>
          </a:prstGeom>
        </p:spPr>
      </p:pic>
      <p:pic>
        <p:nvPicPr>
          <p:cNvPr id="603" name="Picture 602"/>
          <p:cNvPicPr>
            <a:picLocks noChangeAspect="1"/>
          </p:cNvPicPr>
          <p:nvPr/>
        </p:nvPicPr>
        <p:blipFill>
          <a:blip r:embed="rId6"/>
          <a:stretch>
            <a:fillRect/>
          </a:stretch>
        </p:blipFill>
        <p:spPr>
          <a:xfrm>
            <a:off x="4660568" y="2722615"/>
            <a:ext cx="4230748" cy="2232174"/>
          </a:xfrm>
          <a:prstGeom prst="rect">
            <a:avLst/>
          </a:prstGeom>
        </p:spPr>
      </p:pic>
      <p:sp>
        <p:nvSpPr>
          <p:cNvPr id="2" name="Title 1"/>
          <p:cNvSpPr>
            <a:spLocks noGrp="1"/>
          </p:cNvSpPr>
          <p:nvPr>
            <p:ph type="title"/>
          </p:nvPr>
        </p:nvSpPr>
        <p:spPr>
          <a:xfrm>
            <a:off x="276325" y="296185"/>
            <a:ext cx="11886192" cy="565010"/>
          </a:xfrm>
        </p:spPr>
        <p:txBody>
          <a:bodyPr/>
          <a:lstStyle/>
          <a:p>
            <a:r>
              <a:rPr lang="en-US" dirty="0"/>
              <a:t>Disruptive Forces Enabling IoT</a:t>
            </a:r>
          </a:p>
        </p:txBody>
      </p:sp>
      <p:sp>
        <p:nvSpPr>
          <p:cNvPr id="26" name="TextBox 25"/>
          <p:cNvSpPr txBox="1"/>
          <p:nvPr/>
        </p:nvSpPr>
        <p:spPr>
          <a:xfrm>
            <a:off x="895144" y="5828882"/>
            <a:ext cx="11113473" cy="753369"/>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271" y="1821447"/>
            <a:ext cx="1869142"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271" y="2635942"/>
            <a:ext cx="1855229" cy="2272898"/>
          </a:xfrm>
          <a:prstGeom prst="rect">
            <a:avLst/>
          </a:prstGeom>
        </p:spPr>
      </p:pic>
      <p:sp>
        <p:nvSpPr>
          <p:cNvPr id="41" name="TextBox 40"/>
          <p:cNvSpPr txBox="1"/>
          <p:nvPr/>
        </p:nvSpPr>
        <p:spPr>
          <a:xfrm>
            <a:off x="11669016" y="2837644"/>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11669016" y="3094351"/>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11669016" y="33744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11669768" y="3656632"/>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11669016" y="39373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11668344" y="4216595"/>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11668344" y="4493189"/>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11675909" y="4746413"/>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11643249" y="2414723"/>
            <a:ext cx="857415" cy="320182"/>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Computations </a:t>
            </a:r>
          </a:p>
          <a:p>
            <a:pPr defTabSz="932205">
              <a:defRPr/>
            </a:pPr>
            <a:r>
              <a:rPr lang="en-US" sz="1020" b="1" spc="-3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9723270"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11293822" y="4957234"/>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10508546" y="4960343"/>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270" y="2743133"/>
            <a:ext cx="1804630" cy="2055419"/>
          </a:xfrm>
          <a:prstGeom prst="rect">
            <a:avLst/>
          </a:prstGeom>
        </p:spPr>
      </p:pic>
    </p:spTree>
    <p:extLst>
      <p:ext uri="{BB962C8B-B14F-4D97-AF65-F5344CB8AC3E}">
        <p14:creationId xmlns:p14="http://schemas.microsoft.com/office/powerpoint/2010/main" val="34784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3337" y="3850951"/>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a:t>Microsoft brand guidelines</a:t>
            </a:r>
            <a:endParaRPr lang="en-US" dirty="0"/>
          </a:p>
        </p:txBody>
      </p:sp>
      <p:sp>
        <p:nvSpPr>
          <p:cNvPr id="13" name="TextBox 12"/>
          <p:cNvSpPr txBox="1"/>
          <p:nvPr/>
        </p:nvSpPr>
        <p:spPr>
          <a:xfrm>
            <a:off x="274640" y="1606071"/>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1255">
                      <a:schemeClr val="tx1"/>
                    </a:gs>
                    <a:gs pos="11000">
                      <a:schemeClr val="tx1"/>
                    </a:gs>
                  </a:gsLst>
                  <a:lin ang="5400000" scaled="0"/>
                </a:gradFill>
              </a:rPr>
              <a:t>Looking for more slide resources?</a:t>
            </a:r>
          </a:p>
          <a:p>
            <a:pPr>
              <a:spcAft>
                <a:spcPts val="600"/>
              </a:spcAft>
            </a:pPr>
            <a:r>
              <a:rPr lang="en-US" sz="2200" b="1" dirty="0">
                <a:gradFill>
                  <a:gsLst>
                    <a:gs pos="1255">
                      <a:schemeClr val="tx1"/>
                    </a:gs>
                    <a:gs pos="11000">
                      <a:schemeClr val="tx1"/>
                    </a:gs>
                  </a:gsLst>
                  <a:lin ang="5400000" scaled="0"/>
                </a:gradFill>
              </a:rPr>
              <a:t>Brand guidelines </a:t>
            </a:r>
            <a:r>
              <a:rPr lang="en-US" sz="2200" dirty="0">
                <a:gradFill>
                  <a:gsLst>
                    <a:gs pos="1255">
                      <a:schemeClr val="tx1"/>
                    </a:gs>
                    <a:gs pos="11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1255">
                      <a:schemeClr val="tx1"/>
                    </a:gs>
                    <a:gs pos="11000">
                      <a:schemeClr val="tx1"/>
                    </a:gs>
                  </a:gsLst>
                  <a:lin ang="5400000" scaled="0"/>
                </a:gradFill>
              </a:rPr>
              <a:t>A few of the slides are shown </a:t>
            </a:r>
            <a:br>
              <a:rPr lang="en-US" sz="2200" dirty="0">
                <a:gradFill>
                  <a:gsLst>
                    <a:gs pos="1255">
                      <a:schemeClr val="tx1"/>
                    </a:gs>
                    <a:gs pos="11000">
                      <a:schemeClr val="tx1"/>
                    </a:gs>
                  </a:gsLst>
                  <a:lin ang="5400000" scaled="0"/>
                </a:gradFill>
              </a:rPr>
            </a:br>
            <a:r>
              <a:rPr lang="en-US" sz="2200" dirty="0">
                <a:gradFill>
                  <a:gsLst>
                    <a:gs pos="1255">
                      <a:schemeClr val="tx1"/>
                    </a:gs>
                    <a:gs pos="11000">
                      <a:schemeClr val="tx1"/>
                    </a:gs>
                  </a:gsLst>
                  <a:lin ang="5400000" scaled="0"/>
                </a:gradFill>
              </a:rPr>
              <a:t>at right.</a:t>
            </a:r>
          </a:p>
        </p:txBody>
      </p:sp>
      <p:sp>
        <p:nvSpPr>
          <p:cNvPr id="28" name="TextBox 27"/>
          <p:cNvSpPr txBox="1"/>
          <p:nvPr/>
        </p:nvSpPr>
        <p:spPr>
          <a:xfrm>
            <a:off x="274639" y="4824164"/>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16736">
                      <a:schemeClr val="tx1"/>
                    </a:gs>
                    <a:gs pos="24000">
                      <a:schemeClr val="tx1"/>
                    </a:gs>
                  </a:gsLst>
                  <a:lin ang="5400000" scaled="0"/>
                </a:gradFill>
              </a:rPr>
              <a:t>Download from:  </a:t>
            </a:r>
            <a:r>
              <a:rPr lang="en-US" sz="1600" dirty="0">
                <a:solidFill>
                  <a:srgbClr val="505050"/>
                </a:solidFill>
                <a:hlinkClick r:id="rId4"/>
              </a:rPr>
              <a:t>https://microsoft.sharepoint.com/teams/BrandCentral/Pages/Presentations.aspx</a:t>
            </a:r>
            <a:endParaRPr lang="en-US" sz="16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3337" y="1851360"/>
            <a:ext cx="3435939" cy="1931072"/>
          </a:xfrm>
          <a:prstGeom prst="rect">
            <a:avLst/>
          </a:prstGeom>
          <a:ln>
            <a:solidFill>
              <a:schemeClr val="tx1">
                <a:alpha val="50000"/>
              </a:schemeClr>
            </a:solidFill>
          </a:ln>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9706" y="1851360"/>
            <a:ext cx="3435939" cy="1931072"/>
          </a:xfrm>
          <a:prstGeom prst="rect">
            <a:avLst/>
          </a:prstGeom>
          <a:ln>
            <a:solidFill>
              <a:schemeClr val="tx1">
                <a:alpha val="50000"/>
              </a:schemeClr>
            </a:solidFill>
          </a:ln>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09706" y="3852192"/>
            <a:ext cx="3435939" cy="1931071"/>
          </a:xfrm>
          <a:prstGeom prst="rect">
            <a:avLst/>
          </a:prstGeom>
          <a:ln>
            <a:solidFill>
              <a:schemeClr val="tx1">
                <a:alpha val="50000"/>
              </a:schemeClr>
            </a:solidFill>
          </a:ln>
        </p:spPr>
      </p:pic>
    </p:spTree>
    <p:extLst>
      <p:ext uri="{BB962C8B-B14F-4D97-AF65-F5344CB8AC3E}">
        <p14:creationId xmlns:p14="http://schemas.microsoft.com/office/powerpoint/2010/main" val="35934001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6907099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21327738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lgn="l"/>
            <a:r>
              <a:rPr lang="en-US" sz="3200" spc="-120" dirty="0">
                <a:gradFill>
                  <a:gsLst>
                    <a:gs pos="1250">
                      <a:schemeClr val="tx1"/>
                    </a:gs>
                    <a:gs pos="100000">
                      <a:schemeClr val="tx1"/>
                    </a:gs>
                  </a:gsLst>
                  <a:lin ang="5400000" scaled="0"/>
                </a:gradFill>
              </a:rPr>
              <a:t>“If you could only sense how important you are to the lives of those you meet; how important you can be to the people you may never even dream of. There is something of yourself that you leave at every meeting with another person.”</a:t>
            </a: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1800" spc="0" dirty="0">
                <a:gradFill>
                  <a:gsLst>
                    <a:gs pos="11000">
                      <a:schemeClr val="tx1"/>
                    </a:gs>
                    <a:gs pos="79000">
                      <a:schemeClr val="tx1"/>
                    </a:gs>
                  </a:gsLst>
                  <a:lin ang="5400000" scaled="0"/>
                </a:gradFill>
                <a:latin typeface="Segoe UI"/>
              </a:rPr>
              <a:t>FRED ROGERS</a:t>
            </a:r>
          </a:p>
        </p:txBody>
      </p:sp>
    </p:spTree>
    <p:extLst>
      <p:ext uri="{BB962C8B-B14F-4D97-AF65-F5344CB8AC3E}">
        <p14:creationId xmlns:p14="http://schemas.microsoft.com/office/powerpoint/2010/main" val="106728938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0661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239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431983"/>
          </a:xfrm>
        </p:spPr>
        <p:txBody>
          <a:bodyPr/>
          <a:lstStyle/>
          <a:p>
            <a:r>
              <a:rPr lang="en-US" dirty="0"/>
              <a:t>Use this slide to list resources, white papers, </a:t>
            </a:r>
            <a:br>
              <a:rPr lang="en-US" dirty="0"/>
            </a:br>
            <a:r>
              <a:rPr lang="en-US" dirty="0"/>
              <a:t>videos and links.</a:t>
            </a:r>
          </a:p>
          <a:p>
            <a:r>
              <a:rPr lang="en-US" dirty="0"/>
              <a:t>Let attendees know their next step</a:t>
            </a:r>
            <a:br>
              <a:rPr lang="en-US" dirty="0"/>
            </a:br>
            <a:r>
              <a:rPr lang="en-US" dirty="0"/>
              <a:t>after seeing this session.</a:t>
            </a:r>
          </a:p>
          <a:p>
            <a:pPr lvl="0"/>
            <a:r>
              <a:rPr lang="en-US" dirty="0"/>
              <a:t>Re-visit Build on </a:t>
            </a:r>
            <a:r>
              <a:rPr lang="en-US" u="sng" dirty="0">
                <a:hlinkClick r:id="rId2"/>
              </a:rPr>
              <a:t>Channel 9</a:t>
            </a:r>
            <a:r>
              <a:rPr lang="en-US" dirty="0"/>
              <a:t>.</a:t>
            </a:r>
          </a:p>
          <a:p>
            <a:pPr lvl="0"/>
            <a:r>
              <a:rPr lang="en-US" dirty="0"/>
              <a:t>Continue your education at</a:t>
            </a:r>
            <a:br>
              <a:rPr lang="en-US" dirty="0"/>
            </a:br>
            <a:r>
              <a:rPr lang="en-US" u="sng" dirty="0">
                <a:hlinkClick r:id="rId3"/>
              </a:rPr>
              <a:t>Microsoft Virtual Academy</a:t>
            </a:r>
            <a:r>
              <a:rPr lang="en-US" dirty="0"/>
              <a:t> online.</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2049794446"/>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a:solidFill>
                  <a:schemeClr val="bg1">
                    <a:lumMod val="75000"/>
                    <a:lumOff val="25000"/>
                  </a:schemeClr>
                </a:solidFill>
              </a:rPr>
              <a:t>SAMPLE</a:t>
            </a:r>
          </a:p>
        </p:txBody>
      </p:sp>
      <p:sp>
        <p:nvSpPr>
          <p:cNvPr id="9" name="Rectangle 8"/>
          <p:cNvSpPr/>
          <p:nvPr/>
        </p:nvSpPr>
        <p:spPr bwMode="auto">
          <a:xfrm>
            <a:off x="9310616" y="298910"/>
            <a:ext cx="2854754" cy="329320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10619">
                      <a:schemeClr val="bg1"/>
                    </a:gs>
                    <a:gs pos="48000">
                      <a:schemeClr val="bg1"/>
                    </a:gs>
                  </a:gsLst>
                  <a:lin ang="5400000" scaled="0"/>
                </a:gradFill>
              </a:rPr>
              <a:t>Required Slide</a:t>
            </a:r>
          </a:p>
          <a:p>
            <a:pPr defTabSz="914099" fontAlgn="base">
              <a:spcBef>
                <a:spcPct val="0"/>
              </a:spcBef>
              <a:spcAft>
                <a:spcPct val="0"/>
              </a:spcAft>
            </a:pPr>
            <a:r>
              <a:rPr lang="en-US" sz="1200" dirty="0">
                <a:gradFill>
                  <a:gsLst>
                    <a:gs pos="10619">
                      <a:schemeClr val="bg1"/>
                    </a:gs>
                    <a:gs pos="48000">
                      <a:schemeClr val="bg1"/>
                    </a:gs>
                  </a:gsLst>
                  <a:lin ang="5400000" scaled="0"/>
                </a:gradFill>
              </a:rPr>
              <a:t>*delete this box when your slide is finalized</a:t>
            </a:r>
          </a:p>
          <a:p>
            <a:pPr defTabSz="914099" fontAlgn="base">
              <a:spcBef>
                <a:spcPct val="0"/>
              </a:spcBef>
              <a:spcAft>
                <a:spcPct val="0"/>
              </a:spcAft>
            </a:pPr>
            <a:endParaRPr lang="en-US" dirty="0">
              <a:gradFill>
                <a:gsLst>
                  <a:gs pos="10619">
                    <a:schemeClr val="bg1"/>
                  </a:gs>
                  <a:gs pos="48000">
                    <a:schemeClr val="bg1"/>
                  </a:gs>
                </a:gsLst>
                <a:lin ang="5400000" scaled="0"/>
              </a:gradFill>
            </a:endParaRPr>
          </a:p>
          <a:p>
            <a:r>
              <a:rPr lang="en-US" b="1" dirty="0">
                <a:gradFill>
                  <a:gsLst>
                    <a:gs pos="10619">
                      <a:schemeClr val="bg1"/>
                    </a:gs>
                    <a:gs pos="48000">
                      <a:schemeClr val="bg1"/>
                    </a:gs>
                  </a:gsLst>
                  <a:lin ang="5400000" scaled="0"/>
                </a:gradFill>
              </a:rPr>
              <a:t>Speakers: </a:t>
            </a:r>
            <a:r>
              <a:rPr lang="en-US" dirty="0">
                <a:gradFill>
                  <a:gsLst>
                    <a:gs pos="10619">
                      <a:schemeClr val="bg1"/>
                    </a:gs>
                    <a:gs pos="48000">
                      <a:schemeClr val="bg1"/>
                    </a:gs>
                  </a:gsLst>
                  <a:lin ang="5400000" scaled="0"/>
                </a:gradFill>
              </a:rPr>
              <a:t>This slide will be updated during the scrub process with a unique QR code. Attendees scan the QR code to access the </a:t>
            </a:r>
            <a:r>
              <a:rPr lang="en-US" dirty="0" err="1">
                <a:gradFill>
                  <a:gsLst>
                    <a:gs pos="10619">
                      <a:schemeClr val="bg1"/>
                    </a:gs>
                    <a:gs pos="48000">
                      <a:schemeClr val="bg1"/>
                    </a:gs>
                  </a:gsLst>
                  <a:lin ang="5400000" scaled="0"/>
                </a:gradFill>
              </a:rPr>
              <a:t>eval</a:t>
            </a:r>
            <a:r>
              <a:rPr lang="en-US" dirty="0">
                <a:gradFill>
                  <a:gsLst>
                    <a:gs pos="10619">
                      <a:schemeClr val="bg1"/>
                    </a:gs>
                    <a:gs pos="48000">
                      <a:schemeClr val="bg1"/>
                    </a:gs>
                  </a:gsLst>
                  <a:lin ang="5400000" scaled="0"/>
                </a:gradFill>
              </a:rPr>
              <a:t> for your session.</a:t>
            </a:r>
          </a:p>
        </p:txBody>
      </p:sp>
    </p:spTree>
    <p:extLst>
      <p:ext uri="{BB962C8B-B14F-4D97-AF65-F5344CB8AC3E}">
        <p14:creationId xmlns:p14="http://schemas.microsoft.com/office/powerpoint/2010/main" val="3249450159"/>
      </p:ext>
    </p:extLst>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87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26436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26436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457389" y="4291132"/>
            <a:ext cx="392367" cy="612572"/>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5" name="Group 184"/>
          <p:cNvGrpSpPr/>
          <p:nvPr/>
        </p:nvGrpSpPr>
        <p:grpSpPr>
          <a:xfrm>
            <a:off x="5379316" y="2206516"/>
            <a:ext cx="548512" cy="474443"/>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5" name="TextBox 14"/>
          <p:cNvSpPr txBox="1"/>
          <p:nvPr/>
        </p:nvSpPr>
        <p:spPr>
          <a:xfrm>
            <a:off x="6443384"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HVAC</a:t>
            </a:r>
          </a:p>
        </p:txBody>
      </p:sp>
      <p:sp>
        <p:nvSpPr>
          <p:cNvPr id="23" name="TextBox 22"/>
          <p:cNvSpPr txBox="1"/>
          <p:nvPr/>
        </p:nvSpPr>
        <p:spPr>
          <a:xfrm>
            <a:off x="6443384"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588360" y="4415247"/>
            <a:ext cx="488457" cy="488457"/>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4" name="Group 183"/>
          <p:cNvGrpSpPr/>
          <p:nvPr/>
        </p:nvGrpSpPr>
        <p:grpSpPr>
          <a:xfrm>
            <a:off x="6557332" y="2190502"/>
            <a:ext cx="550514" cy="49045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6" name="TextBox 15"/>
          <p:cNvSpPr txBox="1"/>
          <p:nvPr/>
        </p:nvSpPr>
        <p:spPr>
          <a:xfrm>
            <a:off x="7622400"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622400"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726337" y="4291132"/>
            <a:ext cx="570534" cy="612572"/>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3" name="Group 182"/>
          <p:cNvGrpSpPr/>
          <p:nvPr/>
        </p:nvGrpSpPr>
        <p:grpSpPr>
          <a:xfrm>
            <a:off x="7737347" y="2202513"/>
            <a:ext cx="548512" cy="478446"/>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7" name="TextBox 16"/>
          <p:cNvSpPr txBox="1"/>
          <p:nvPr/>
        </p:nvSpPr>
        <p:spPr>
          <a:xfrm>
            <a:off x="8801415"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782691" y="2821218"/>
            <a:ext cx="869316"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885333" y="4441273"/>
            <a:ext cx="610572" cy="462431"/>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2" name="Group 181"/>
          <p:cNvGrpSpPr/>
          <p:nvPr/>
        </p:nvGrpSpPr>
        <p:grpSpPr>
          <a:xfrm>
            <a:off x="9053196" y="2130445"/>
            <a:ext cx="328306" cy="550514"/>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3" name="TextBox 12"/>
          <p:cNvSpPr txBox="1"/>
          <p:nvPr/>
        </p:nvSpPr>
        <p:spPr>
          <a:xfrm>
            <a:off x="401412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Oven</a:t>
            </a:r>
          </a:p>
        </p:txBody>
      </p:sp>
      <p:sp>
        <p:nvSpPr>
          <p:cNvPr id="21" name="TextBox 20"/>
          <p:cNvSpPr txBox="1"/>
          <p:nvPr/>
        </p:nvSpPr>
        <p:spPr>
          <a:xfrm>
            <a:off x="401412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200141" y="4501328"/>
            <a:ext cx="406380" cy="402375"/>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6" name="Group 185"/>
          <p:cNvGrpSpPr/>
          <p:nvPr/>
        </p:nvGrpSpPr>
        <p:grpSpPr>
          <a:xfrm>
            <a:off x="3942902" y="2334636"/>
            <a:ext cx="920860" cy="34632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2" name="TextBox 11"/>
          <p:cNvSpPr txBox="1"/>
          <p:nvPr/>
        </p:nvSpPr>
        <p:spPr>
          <a:xfrm>
            <a:off x="2763886"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63886"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913867" y="4415247"/>
            <a:ext cx="478448" cy="488457"/>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7" name="Group 186"/>
          <p:cNvGrpSpPr/>
          <p:nvPr/>
        </p:nvGrpSpPr>
        <p:grpSpPr>
          <a:xfrm>
            <a:off x="3000948" y="2130445"/>
            <a:ext cx="304285" cy="550514"/>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8" name="TextBox 17"/>
          <p:cNvSpPr txBox="1"/>
          <p:nvPr/>
        </p:nvSpPr>
        <p:spPr>
          <a:xfrm>
            <a:off x="9980429"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980429"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10118399" y="4353189"/>
            <a:ext cx="502470" cy="550514"/>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1" name="Group 180"/>
          <p:cNvGrpSpPr/>
          <p:nvPr/>
        </p:nvGrpSpPr>
        <p:grpSpPr>
          <a:xfrm>
            <a:off x="10095376" y="2366665"/>
            <a:ext cx="548514" cy="314294"/>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1" name="TextBox 10"/>
          <p:cNvSpPr txBox="1"/>
          <p:nvPr/>
        </p:nvSpPr>
        <p:spPr>
          <a:xfrm>
            <a:off x="1492587" y="5064937"/>
            <a:ext cx="870695"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84871"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622648" y="4527351"/>
            <a:ext cx="610572" cy="376352"/>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8" name="Group 187"/>
          <p:cNvGrpSpPr/>
          <p:nvPr/>
        </p:nvGrpSpPr>
        <p:grpSpPr>
          <a:xfrm>
            <a:off x="1744861" y="2118434"/>
            <a:ext cx="458429" cy="56252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3" name="Group 212"/>
          <p:cNvGrpSpPr/>
          <p:nvPr/>
        </p:nvGrpSpPr>
        <p:grpSpPr>
          <a:xfrm>
            <a:off x="677724" y="3214642"/>
            <a:ext cx="525389" cy="480943"/>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7" name="Group 216"/>
          <p:cNvGrpSpPr/>
          <p:nvPr/>
        </p:nvGrpSpPr>
        <p:grpSpPr>
          <a:xfrm>
            <a:off x="11245782" y="3214642"/>
            <a:ext cx="525389" cy="480943"/>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21"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2"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3"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4" name="TextBox 223"/>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247607"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Rectangle 1"/>
          <p:cNvSpPr/>
          <p:nvPr/>
        </p:nvSpPr>
        <p:spPr>
          <a:xfrm>
            <a:off x="5660729" y="1105019"/>
            <a:ext cx="1148626" cy="734534"/>
          </a:xfrm>
          <a:prstGeom prst="rect">
            <a:avLst/>
          </a:prstGeom>
        </p:spPr>
        <p:txBody>
          <a:bodyPr wrap="none">
            <a:spAutoFit/>
          </a:bodyPr>
          <a:lstStyle/>
          <a:p>
            <a:pPr defTabSz="932563">
              <a:defRPr/>
            </a:pPr>
            <a:r>
              <a:rPr lang="en-US" sz="4080" spc="-102" dirty="0">
                <a:ln w="3175">
                  <a:noFill/>
                </a:ln>
                <a:latin typeface="Segoe UI Light" pitchFamily="34" charset="0"/>
                <a:cs typeface="Arial" charset="0"/>
              </a:rPr>
              <a:t>2010</a:t>
            </a:r>
          </a:p>
        </p:txBody>
      </p:sp>
      <p:sp>
        <p:nvSpPr>
          <p:cNvPr id="3" name="Title 2"/>
          <p:cNvSpPr>
            <a:spLocks noGrp="1"/>
          </p:cNvSpPr>
          <p:nvPr>
            <p:ph type="title"/>
          </p:nvPr>
        </p:nvSpPr>
        <p:spPr/>
        <p:txBody>
          <a:bodyPr/>
          <a:lstStyle/>
          <a:p>
            <a:r>
              <a:rPr lang="en-US" dirty="0"/>
              <a:t>IoT is gaining momentum</a:t>
            </a:r>
          </a:p>
        </p:txBody>
      </p:sp>
    </p:spTree>
    <p:extLst>
      <p:ext uri="{BB962C8B-B14F-4D97-AF65-F5344CB8AC3E}">
        <p14:creationId xmlns:p14="http://schemas.microsoft.com/office/powerpoint/2010/main" val="291424248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Presentation title </a:t>
            </a:r>
            <a:br>
              <a:rPr lang="en-US"/>
            </a:br>
            <a:r>
              <a:rPr lang="en-US"/>
              <a:t>goes here</a:t>
            </a:r>
            <a:endParaRPr lang="en-US" dirty="0"/>
          </a:p>
        </p:txBody>
      </p:sp>
      <p:sp>
        <p:nvSpPr>
          <p:cNvPr id="5" name="Text Placeholder 4"/>
          <p:cNvSpPr>
            <a:spLocks noGrp="1"/>
          </p:cNvSpPr>
          <p:nvPr>
            <p:ph type="body" sz="quarter" idx="12"/>
          </p:nvPr>
        </p:nvSpPr>
        <p:spPr/>
        <p:txBody>
          <a:bodyPr/>
          <a:lstStyle/>
          <a:p>
            <a:r>
              <a:rPr lang="en-US"/>
              <a:t>Speaker name</a:t>
            </a:r>
          </a:p>
          <a:p>
            <a:r>
              <a:rPr lang="en-US"/>
              <a:t>Title</a:t>
            </a: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9895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16735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125663"/>
            <a:ext cx="11887200" cy="2092881"/>
          </a:xfrm>
        </p:spPr>
        <p:txBody>
          <a:bodyPr/>
          <a:lstStyle/>
          <a:p>
            <a:r>
              <a:rPr lang="en-US" dirty="0"/>
              <a:t>Example of a bulleted slide with a subhead</a:t>
            </a:r>
          </a:p>
          <a:p>
            <a:pPr lvl="1"/>
            <a:r>
              <a:rPr lang="en-US" dirty="0"/>
              <a:t>Set the slide title to “Sentence case”</a:t>
            </a:r>
          </a:p>
          <a:p>
            <a:pPr lvl="1"/>
            <a:r>
              <a:rPr lang="en-US" dirty="0"/>
              <a:t>Set subheads to “Sentence case”</a:t>
            </a:r>
          </a:p>
          <a:p>
            <a:pPr lvl="0"/>
            <a:r>
              <a:rPr lang="en-US" dirty="0"/>
              <a:t>Hyperlink style</a:t>
            </a:r>
          </a:p>
          <a:p>
            <a:pPr lvl="1"/>
            <a:r>
              <a:rPr lang="en-US" dirty="0">
                <a:hlinkClick r:id="rId3"/>
              </a:rPr>
              <a:t>www.microsoft.com</a:t>
            </a:r>
            <a:r>
              <a:rPr lang="en-US" dirty="0"/>
              <a:t> </a:t>
            </a:r>
          </a:p>
        </p:txBody>
      </p:sp>
      <p:sp>
        <p:nvSpPr>
          <p:cNvPr id="2" name="Title 1"/>
          <p:cNvSpPr>
            <a:spLocks noGrp="1"/>
          </p:cNvSpPr>
          <p:nvPr>
            <p:ph type="title"/>
          </p:nvPr>
        </p:nvSpPr>
        <p:spPr/>
        <p:txBody>
          <a:bodyPr/>
          <a:lstStyle/>
          <a:p>
            <a:r>
              <a:rPr lang="en-US" dirty="0"/>
              <a:t>Bullet points layout with subtitle</a:t>
            </a:r>
            <a:br>
              <a:rPr lang="en-US" dirty="0"/>
            </a:br>
            <a:r>
              <a:rPr lang="en-US" sz="4000" dirty="0">
                <a:gradFill>
                  <a:gsLst>
                    <a:gs pos="10101">
                      <a:schemeClr val="tx1"/>
                    </a:gs>
                    <a:gs pos="54000">
                      <a:schemeClr val="tx1"/>
                    </a:gs>
                  </a:gsLst>
                  <a:lin ang="5400000" scaled="0"/>
                </a:gradFill>
              </a:rPr>
              <a:t>Subtitle</a:t>
            </a:r>
          </a:p>
        </p:txBody>
      </p:sp>
    </p:spTree>
    <p:extLst>
      <p:ext uri="{BB962C8B-B14F-4D97-AF65-F5344CB8AC3E}">
        <p14:creationId xmlns:p14="http://schemas.microsoft.com/office/powerpoint/2010/main" val="158914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61640" y="3040062"/>
            <a:ext cx="1657350" cy="3248025"/>
          </a:xfrm>
          <a:prstGeom prst="rect">
            <a:avLst/>
          </a:prstGeom>
        </p:spPr>
      </p:pic>
      <p:pic>
        <p:nvPicPr>
          <p:cNvPr id="21" name="Picture 20"/>
          <p:cNvPicPr>
            <a:picLocks noChangeAspect="1"/>
          </p:cNvPicPr>
          <p:nvPr/>
        </p:nvPicPr>
        <p:blipFill>
          <a:blip r:embed="rId4"/>
          <a:stretch>
            <a:fillRect/>
          </a:stretch>
        </p:blipFill>
        <p:spPr>
          <a:xfrm>
            <a:off x="458371" y="3040061"/>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2431370" y="3557266"/>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62033" y="3696009"/>
            <a:ext cx="1206527" cy="1206042"/>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858">
                      <a:srgbClr val="FFFFFF"/>
                    </a:gs>
                    <a:gs pos="16000">
                      <a:srgbClr val="FFFFFF"/>
                    </a:gs>
                  </a:gsLst>
                  <a:lin ang="5400000" scaled="0"/>
                </a:gradFill>
              </a:rPr>
              <a:t>Accent 3</a:t>
            </a:r>
          </a:p>
        </p:txBody>
      </p:sp>
      <p:sp>
        <p:nvSpPr>
          <p:cNvPr id="6" name="Rectangle 5"/>
          <p:cNvSpPr/>
          <p:nvPr/>
        </p:nvSpPr>
        <p:spPr bwMode="auto">
          <a:xfrm>
            <a:off x="3857057" y="3696009"/>
            <a:ext cx="1206527" cy="120604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858">
                      <a:srgbClr val="FFFFFF"/>
                    </a:gs>
                    <a:gs pos="16000">
                      <a:srgbClr val="FFFFFF"/>
                    </a:gs>
                  </a:gsLst>
                  <a:lin ang="5400000" scaled="0"/>
                </a:gradFill>
              </a:rPr>
              <a:t>Accent 2</a:t>
            </a:r>
          </a:p>
        </p:txBody>
      </p:sp>
      <p:sp>
        <p:nvSpPr>
          <p:cNvPr id="7" name="Rectangle 6"/>
          <p:cNvSpPr/>
          <p:nvPr/>
        </p:nvSpPr>
        <p:spPr bwMode="auto">
          <a:xfrm>
            <a:off x="2552081" y="3696009"/>
            <a:ext cx="1206527" cy="120604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70796">
                      <a:srgbClr val="000000"/>
                    </a:gs>
                    <a:gs pos="41000">
                      <a:srgbClr val="000000"/>
                    </a:gs>
                  </a:gsLst>
                  <a:lin ang="5400000" scaled="0"/>
                </a:gradFill>
              </a:rPr>
              <a:t>Accent 1</a:t>
            </a:r>
          </a:p>
        </p:txBody>
      </p:sp>
      <p:sp>
        <p:nvSpPr>
          <p:cNvPr id="8" name="Rectangle 7"/>
          <p:cNvSpPr/>
          <p:nvPr/>
        </p:nvSpPr>
        <p:spPr bwMode="auto">
          <a:xfrm>
            <a:off x="8537402" y="3831351"/>
            <a:ext cx="935733" cy="935357"/>
          </a:xfrm>
          <a:prstGeom prst="rect">
            <a:avLst/>
          </a:prstGeom>
          <a:solidFill>
            <a:schemeClr val="accent6"/>
          </a:solidFill>
          <a:ln w="3175">
            <a:solidFill>
              <a:srgbClr val="FFFFFF">
                <a:alpha val="25000"/>
              </a:srgb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1"/>
                </a:gradFill>
              </a:rPr>
              <a:t>Accent 6</a:t>
            </a:r>
          </a:p>
        </p:txBody>
      </p:sp>
      <p:sp>
        <p:nvSpPr>
          <p:cNvPr id="9" name="Rectangle 8"/>
          <p:cNvSpPr/>
          <p:nvPr/>
        </p:nvSpPr>
        <p:spPr bwMode="auto">
          <a:xfrm>
            <a:off x="7505843" y="3831351"/>
            <a:ext cx="935733" cy="935357"/>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1"/>
                </a:gradFill>
              </a:rPr>
              <a:t>Accent 5</a:t>
            </a:r>
          </a:p>
        </p:txBody>
      </p:sp>
      <p:sp>
        <p:nvSpPr>
          <p:cNvPr id="10" name="Rectangle 9"/>
          <p:cNvSpPr/>
          <p:nvPr/>
        </p:nvSpPr>
        <p:spPr bwMode="auto">
          <a:xfrm>
            <a:off x="6467011" y="3831351"/>
            <a:ext cx="935733" cy="935357"/>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rgbClr val="505050"/>
                </a:solidFill>
              </a:rPr>
              <a:t>Accent 4</a:t>
            </a:r>
          </a:p>
        </p:txBody>
      </p:sp>
      <p:sp>
        <p:nvSpPr>
          <p:cNvPr id="14" name="TextBox 13"/>
          <p:cNvSpPr txBox="1"/>
          <p:nvPr/>
        </p:nvSpPr>
        <p:spPr>
          <a:xfrm>
            <a:off x="2558479" y="3040063"/>
            <a:ext cx="7060545" cy="313904"/>
          </a:xfrm>
          <a:prstGeom prst="rect">
            <a:avLst/>
          </a:prstGeom>
          <a:noFill/>
        </p:spPr>
        <p:txBody>
          <a:bodyPr wrap="square" lIns="0" tIns="0" rIns="0" bIns="0" rtlCol="0">
            <a:spAutoFit/>
          </a:bodyPr>
          <a:lstStyle/>
          <a:p>
            <a:pPr algn="ctr"/>
            <a:r>
              <a:rPr lang="en-US" sz="2000" dirty="0">
                <a:gradFill>
                  <a:gsLst>
                    <a:gs pos="25523">
                      <a:schemeClr val="tx1"/>
                    </a:gs>
                    <a:gs pos="51000">
                      <a:schemeClr val="tx1"/>
                    </a:gs>
                  </a:gsLst>
                  <a:lin ang="5400000" scaled="1"/>
                </a:gradFill>
              </a:rPr>
              <a:t>Accent colors 1-6 – (6 Theme Colors to the far right)</a:t>
            </a:r>
          </a:p>
        </p:txBody>
      </p:sp>
      <p:grpSp>
        <p:nvGrpSpPr>
          <p:cNvPr id="15" name="Group 14"/>
          <p:cNvGrpSpPr/>
          <p:nvPr/>
        </p:nvGrpSpPr>
        <p:grpSpPr>
          <a:xfrm>
            <a:off x="2552079" y="3122796"/>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5523">
                      <a:schemeClr val="tx1"/>
                    </a:gs>
                    <a:gs pos="51000">
                      <a:schemeClr val="tx1"/>
                    </a:gs>
                  </a:gsLst>
                  <a:lin ang="5400000" scaled="1"/>
                </a:gradFill>
                <a:latin typeface="Segoe UI Semilight" panose="020B0402040204020203" pitchFamily="34" charset="0"/>
                <a:cs typeface="Segoe UI Semilight" panose="020B0402040204020203" pitchFamily="34" charset="0"/>
              </a:rPr>
              <a:t>The PowerPoint palette for this template has been built for you and is shown below. Avoid using too many colors in your presentation. </a:t>
            </a:r>
          </a:p>
        </p:txBody>
      </p:sp>
      <p:sp>
        <p:nvSpPr>
          <p:cNvPr id="20" name="Text Placeholder 2"/>
          <p:cNvSpPr txBox="1">
            <a:spLocks/>
          </p:cNvSpPr>
          <p:nvPr/>
        </p:nvSpPr>
        <p:spPr>
          <a:xfrm>
            <a:off x="2552079" y="5146315"/>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5523">
                      <a:schemeClr val="tx1"/>
                    </a:gs>
                    <a:gs pos="51000">
                      <a:schemeClr val="tx1"/>
                    </a:gs>
                  </a:gsLst>
                  <a:lin ang="5400000" scaled="1"/>
                </a:gradFill>
                <a:latin typeface="Segoe UI"/>
              </a:rPr>
              <a:t>Use </a:t>
            </a:r>
            <a:r>
              <a:rPr lang="en-US" sz="1800" b="1" dirty="0">
                <a:gradFill>
                  <a:gsLst>
                    <a:gs pos="25523">
                      <a:schemeClr val="tx1"/>
                    </a:gs>
                    <a:gs pos="51000">
                      <a:schemeClr val="tx1"/>
                    </a:gs>
                  </a:gsLst>
                  <a:lin ang="5400000" scaled="1"/>
                </a:gradFill>
                <a:latin typeface="Segoe UI"/>
              </a:rPr>
              <a:t>Accent 1</a:t>
            </a:r>
            <a:r>
              <a:rPr lang="en-US" sz="1800" dirty="0">
                <a:gradFill>
                  <a:gsLst>
                    <a:gs pos="25523">
                      <a:schemeClr val="tx1"/>
                    </a:gs>
                    <a:gs pos="51000">
                      <a:schemeClr val="tx1"/>
                    </a:gs>
                  </a:gsLst>
                  <a:lin ang="5400000" scaled="1"/>
                </a:gradFill>
                <a:latin typeface="Segoe UI"/>
              </a:rPr>
              <a:t> as the main accent color. Use </a:t>
            </a:r>
            <a:r>
              <a:rPr lang="en-US" sz="1800" b="1" dirty="0">
                <a:gradFill>
                  <a:gsLst>
                    <a:gs pos="25523">
                      <a:schemeClr val="tx1"/>
                    </a:gs>
                    <a:gs pos="51000">
                      <a:schemeClr val="tx1"/>
                    </a:gs>
                  </a:gsLst>
                  <a:lin ang="5400000" scaled="1"/>
                </a:gradFill>
                <a:latin typeface="Segoe UI"/>
              </a:rPr>
              <a:t>Accent 2</a:t>
            </a:r>
            <a:r>
              <a:rPr lang="en-US" sz="1800" dirty="0">
                <a:gradFill>
                  <a:gsLst>
                    <a:gs pos="25523">
                      <a:schemeClr val="tx1"/>
                    </a:gs>
                    <a:gs pos="51000">
                      <a:schemeClr val="tx1"/>
                    </a:gs>
                  </a:gsLst>
                  <a:lin ang="5400000" scaled="1"/>
                </a:gradFill>
                <a:latin typeface="Segoe UI"/>
              </a:rPr>
              <a:t> and </a:t>
            </a:r>
            <a:r>
              <a:rPr lang="en-US" sz="1800" b="1" dirty="0">
                <a:gradFill>
                  <a:gsLst>
                    <a:gs pos="25523">
                      <a:schemeClr val="tx1"/>
                    </a:gs>
                    <a:gs pos="51000">
                      <a:schemeClr val="tx1"/>
                    </a:gs>
                  </a:gsLst>
                  <a:lin ang="5400000" scaled="1"/>
                </a:gradFill>
                <a:latin typeface="Segoe UI"/>
              </a:rPr>
              <a:t>Accent 3</a:t>
            </a:r>
            <a:r>
              <a:rPr lang="en-US" sz="1800" dirty="0">
                <a:gradFill>
                  <a:gsLst>
                    <a:gs pos="25523">
                      <a:schemeClr val="tx1"/>
                    </a:gs>
                    <a:gs pos="51000">
                      <a:schemeClr val="tx1"/>
                    </a:gs>
                  </a:gsLst>
                  <a:lin ang="5400000" scaled="1"/>
                </a:gradFill>
                <a:latin typeface="Segoe UI"/>
              </a:rPr>
              <a:t> when additional colors are needed. </a:t>
            </a:r>
          </a:p>
        </p:txBody>
      </p:sp>
      <p:sp>
        <p:nvSpPr>
          <p:cNvPr id="29" name="Rectangle 28"/>
          <p:cNvSpPr/>
          <p:nvPr/>
        </p:nvSpPr>
        <p:spPr bwMode="auto">
          <a:xfrm>
            <a:off x="1119769" y="3265932"/>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2"/>
          <p:cNvSpPr txBox="1">
            <a:spLocks/>
          </p:cNvSpPr>
          <p:nvPr/>
        </p:nvSpPr>
        <p:spPr>
          <a:xfrm>
            <a:off x="6624382" y="5045189"/>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25523">
                      <a:schemeClr val="tx1"/>
                    </a:gs>
                    <a:gs pos="51000">
                      <a:schemeClr val="tx1"/>
                    </a:gs>
                  </a:gsLst>
                  <a:lin ang="5400000" scaled="1"/>
                </a:gradFill>
                <a:latin typeface="Segoe UI"/>
              </a:rPr>
              <a:t>Use </a:t>
            </a:r>
            <a:r>
              <a:rPr lang="en-US" sz="1600" b="1" dirty="0">
                <a:gradFill>
                  <a:gsLst>
                    <a:gs pos="25523">
                      <a:schemeClr val="tx1"/>
                    </a:gs>
                    <a:gs pos="51000">
                      <a:schemeClr val="tx1"/>
                    </a:gs>
                  </a:gsLst>
                  <a:lin ang="5400000" scaled="1"/>
                </a:gradFill>
                <a:latin typeface="Segoe UI"/>
              </a:rPr>
              <a:t>Accents 4-6 </a:t>
            </a:r>
            <a:r>
              <a:rPr lang="en-US" sz="1600" dirty="0">
                <a:gradFill>
                  <a:gsLst>
                    <a:gs pos="25523">
                      <a:schemeClr val="tx1"/>
                    </a:gs>
                    <a:gs pos="51000">
                      <a:schemeClr val="tx1"/>
                    </a:gs>
                  </a:gsLst>
                  <a:lin ang="5400000" scaled="1"/>
                </a:gradFill>
                <a:latin typeface="Segoe UI"/>
              </a:rPr>
              <a:t>sparingly – only when more colors are necessary. </a:t>
            </a:r>
          </a:p>
        </p:txBody>
      </p:sp>
    </p:spTree>
    <p:extLst>
      <p:ext uri="{BB962C8B-B14F-4D97-AF65-F5344CB8AC3E}">
        <p14:creationId xmlns:p14="http://schemas.microsoft.com/office/powerpoint/2010/main" val="172759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Charts</a:t>
            </a:r>
            <a:endParaRPr lang="en-US" dirty="0"/>
          </a:p>
        </p:txBody>
      </p:sp>
      <p:graphicFrame>
        <p:nvGraphicFramePr>
          <p:cNvPr id="11" name="Chart 10"/>
          <p:cNvGraphicFramePr/>
          <p:nvPr>
            <p:extLst>
              <p:ext uri="{D42A27DB-BD31-4B8C-83A1-F6EECF244321}">
                <p14:modId xmlns:p14="http://schemas.microsoft.com/office/powerpoint/2010/main" val="3064713020"/>
              </p:ext>
            </p:extLst>
          </p:nvPr>
        </p:nvGraphicFramePr>
        <p:xfrm>
          <a:off x="3932238" y="1211262"/>
          <a:ext cx="8229600" cy="54848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14159">
                      <a:schemeClr val="tx1"/>
                    </a:gs>
                    <a:gs pos="54000">
                      <a:schemeClr val="tx1"/>
                    </a:gs>
                  </a:gsLst>
                  <a:lin ang="5400000" scaled="0"/>
                </a:gradFill>
                <a:latin typeface="+mn-lt"/>
                <a:ea typeface="+mj-ea"/>
                <a:cs typeface="+mj-cs"/>
              </a:rPr>
              <a:t>For content:</a:t>
            </a:r>
            <a:br>
              <a:rPr lang="en-US" sz="2400" dirty="0">
                <a:gradFill>
                  <a:gsLst>
                    <a:gs pos="14159">
                      <a:schemeClr val="tx1"/>
                    </a:gs>
                    <a:gs pos="54000">
                      <a:schemeClr val="tx1"/>
                    </a:gs>
                  </a:gsLst>
                  <a:lin ang="5400000" scaled="0"/>
                </a:gradFill>
                <a:latin typeface="+mn-lt"/>
                <a:ea typeface="+mj-ea"/>
                <a:cs typeface="+mj-cs"/>
              </a:rPr>
            </a:br>
            <a:r>
              <a:rPr lang="en-US" sz="2400" dirty="0">
                <a:gradFill>
                  <a:gsLst>
                    <a:gs pos="14159">
                      <a:schemeClr val="tx1"/>
                    </a:gs>
                    <a:gs pos="54000">
                      <a:schemeClr val="tx1"/>
                    </a:gs>
                  </a:gsLst>
                  <a:lin ang="5400000" scaled="0"/>
                </a:gradFill>
                <a:latin typeface="+mn-lt"/>
                <a:ea typeface="+mj-ea"/>
                <a:cs typeface="+mj-cs"/>
              </a:rPr>
              <a:t>Type is what articulates the message. Text doesn’t need to be bulleted. Text size can reinforce and impact.</a:t>
            </a:r>
          </a:p>
        </p:txBody>
      </p:sp>
    </p:spTree>
    <p:extLst>
      <p:ext uri="{BB962C8B-B14F-4D97-AF65-F5344CB8AC3E}">
        <p14:creationId xmlns:p14="http://schemas.microsoft.com/office/powerpoint/2010/main" val="29043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Charts</a:t>
            </a:r>
          </a:p>
        </p:txBody>
      </p:sp>
      <p:graphicFrame>
        <p:nvGraphicFramePr>
          <p:cNvPr id="5" name="Chart 4"/>
          <p:cNvGraphicFramePr/>
          <p:nvPr>
            <p:extLst>
              <p:ext uri="{D42A27DB-BD31-4B8C-83A1-F6EECF244321}">
                <p14:modId xmlns:p14="http://schemas.microsoft.com/office/powerpoint/2010/main" val="3494684324"/>
              </p:ext>
            </p:extLst>
          </p:nvPr>
        </p:nvGraphicFramePr>
        <p:xfrm>
          <a:off x="3932238" y="1211264"/>
          <a:ext cx="8229600" cy="54848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99115">
                      <a:schemeClr val="tx1"/>
                    </a:gs>
                    <a:gs pos="68000">
                      <a:schemeClr val="tx1"/>
                    </a:gs>
                  </a:gsLst>
                  <a:lin ang="5400000" scaled="0"/>
                </a:gradFill>
                <a:latin typeface="+mn-lt"/>
                <a:ea typeface="+mj-ea"/>
                <a:cs typeface="+mj-cs"/>
              </a:rPr>
              <a:t>For content:</a:t>
            </a:r>
            <a:br>
              <a:rPr lang="en-US" sz="2400" dirty="0">
                <a:gradFill>
                  <a:gsLst>
                    <a:gs pos="99115">
                      <a:schemeClr val="tx1"/>
                    </a:gs>
                    <a:gs pos="68000">
                      <a:schemeClr val="tx1"/>
                    </a:gs>
                  </a:gsLst>
                  <a:lin ang="5400000" scaled="0"/>
                </a:gradFill>
                <a:latin typeface="+mn-lt"/>
                <a:ea typeface="+mj-ea"/>
                <a:cs typeface="+mj-cs"/>
              </a:rPr>
            </a:br>
            <a:r>
              <a:rPr lang="en-US" sz="2400" dirty="0">
                <a:gradFill>
                  <a:gsLst>
                    <a:gs pos="99115">
                      <a:schemeClr val="tx1"/>
                    </a:gs>
                    <a:gs pos="68000">
                      <a:schemeClr val="tx1"/>
                    </a:gs>
                  </a:gsLst>
                  <a:lin ang="5400000" scaled="0"/>
                </a:gradFill>
                <a:latin typeface="+mn-lt"/>
                <a:ea typeface="+mj-ea"/>
                <a:cs typeface="+mj-cs"/>
              </a:rPr>
              <a:t>Type is what articulates the message. Text doesn’t need to be bulleted. Text size can reinforce and impact.</a:t>
            </a:r>
            <a:br>
              <a:rPr lang="en-US" sz="2400" dirty="0">
                <a:gradFill>
                  <a:gsLst>
                    <a:gs pos="99115">
                      <a:schemeClr val="tx1"/>
                    </a:gs>
                    <a:gs pos="68000">
                      <a:schemeClr val="tx1"/>
                    </a:gs>
                  </a:gsLst>
                  <a:lin ang="5400000" scaled="0"/>
                </a:gradFill>
                <a:latin typeface="+mn-lt"/>
                <a:ea typeface="+mj-ea"/>
                <a:cs typeface="+mj-cs"/>
              </a:rPr>
            </a:br>
            <a:endParaRPr lang="en-US" sz="2400" dirty="0">
              <a:gradFill>
                <a:gsLst>
                  <a:gs pos="99115">
                    <a:schemeClr val="tx1"/>
                  </a:gs>
                  <a:gs pos="68000">
                    <a:schemeClr val="tx1"/>
                  </a:gs>
                </a:gsLst>
                <a:lin ang="5400000" scaled="0"/>
              </a:gradFill>
              <a:latin typeface="+mn-lt"/>
              <a:ea typeface="+mj-ea"/>
              <a:cs typeface="+mj-cs"/>
            </a:endParaRPr>
          </a:p>
        </p:txBody>
      </p:sp>
    </p:spTree>
    <p:extLst>
      <p:ext uri="{BB962C8B-B14F-4D97-AF65-F5344CB8AC3E}">
        <p14:creationId xmlns:p14="http://schemas.microsoft.com/office/powerpoint/2010/main" val="225885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Table</a:t>
            </a:r>
          </a:p>
        </p:txBody>
      </p:sp>
      <p:graphicFrame>
        <p:nvGraphicFramePr>
          <p:cNvPr id="6" name="Table 5"/>
          <p:cNvGraphicFramePr>
            <a:graphicFrameLocks noGrp="1"/>
          </p:cNvGraphicFramePr>
          <p:nvPr>
            <p:extLst>
              <p:ext uri="{D42A27DB-BD31-4B8C-83A1-F6EECF244321}">
                <p14:modId xmlns:p14="http://schemas.microsoft.com/office/powerpoint/2010/main" val="636126012"/>
              </p:ext>
            </p:extLst>
          </p:nvPr>
        </p:nvGraphicFramePr>
        <p:xfrm>
          <a:off x="3932239" y="1211263"/>
          <a:ext cx="8231724" cy="5484808"/>
        </p:xfrm>
        <a:graphic>
          <a:graphicData uri="http://schemas.openxmlformats.org/drawingml/2006/table">
            <a:tbl>
              <a:tblPr firstRow="1" bandRow="1">
                <a:tableStyleId>{793D81CF-94F2-401A-BA57-92F5A7B2D0C5}</a:tableStyleId>
              </a:tblPr>
              <a:tblGrid>
                <a:gridCol w="1646344">
                  <a:extLst>
                    <a:ext uri="{9D8B030D-6E8A-4147-A177-3AD203B41FA5}">
                      <a16:colId xmlns:a16="http://schemas.microsoft.com/office/drawing/2014/main" val="20000"/>
                    </a:ext>
                  </a:extLst>
                </a:gridCol>
                <a:gridCol w="1642018">
                  <a:extLst>
                    <a:ext uri="{9D8B030D-6E8A-4147-A177-3AD203B41FA5}">
                      <a16:colId xmlns:a16="http://schemas.microsoft.com/office/drawing/2014/main" val="20001"/>
                    </a:ext>
                  </a:extLst>
                </a:gridCol>
                <a:gridCol w="1650674">
                  <a:extLst>
                    <a:ext uri="{9D8B030D-6E8A-4147-A177-3AD203B41FA5}">
                      <a16:colId xmlns:a16="http://schemas.microsoft.com/office/drawing/2014/main" val="20002"/>
                    </a:ext>
                  </a:extLst>
                </a:gridCol>
                <a:gridCol w="1660197">
                  <a:extLst>
                    <a:ext uri="{9D8B030D-6E8A-4147-A177-3AD203B41FA5}">
                      <a16:colId xmlns:a16="http://schemas.microsoft.com/office/drawing/2014/main" val="20003"/>
                    </a:ext>
                  </a:extLst>
                </a:gridCol>
                <a:gridCol w="1632491">
                  <a:extLst>
                    <a:ext uri="{9D8B030D-6E8A-4147-A177-3AD203B41FA5}">
                      <a16:colId xmlns:a16="http://schemas.microsoft.com/office/drawing/2014/main" val="20004"/>
                    </a:ext>
                  </a:extLst>
                </a:gridCol>
              </a:tblGrid>
              <a:tr h="927344">
                <a:tc>
                  <a:txBody>
                    <a:bodyPr/>
                    <a:lstStyle/>
                    <a:p>
                      <a:r>
                        <a:rPr lang="en-US" sz="1600" dirty="0">
                          <a:gradFill>
                            <a:gsLst>
                              <a:gs pos="21239">
                                <a:srgbClr val="000000"/>
                              </a:gs>
                              <a:gs pos="30000">
                                <a:srgbClr val="000000"/>
                              </a:gs>
                            </a:gsLst>
                            <a:lin ang="5400000" scaled="0"/>
                          </a:gradFill>
                          <a:latin typeface="+mn-lt"/>
                        </a:rPr>
                        <a:t>Column 1</a:t>
                      </a:r>
                      <a:endParaRPr lang="en-US" sz="1600" b="0" dirty="0">
                        <a:gradFill>
                          <a:gsLst>
                            <a:gs pos="21239">
                              <a:srgbClr val="000000"/>
                            </a:gs>
                            <a:gs pos="30000">
                              <a:srgbClr val="000000"/>
                            </a:gs>
                          </a:gsLst>
                          <a:lin ang="5400000" scaled="0"/>
                        </a:gradFill>
                        <a:latin typeface="+mn-lt"/>
                      </a:endParaRPr>
                    </a:p>
                  </a:txBody>
                  <a:tcPr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2</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3</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4</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5</a:t>
                      </a:r>
                      <a:endParaRPr lang="en-US" sz="1600" b="0" dirty="0">
                        <a:gradFill>
                          <a:gsLst>
                            <a:gs pos="21239">
                              <a:srgbClr val="000000"/>
                            </a:gs>
                            <a:gs pos="30000">
                              <a:srgbClr val="000000"/>
                            </a:gs>
                          </a:gsLst>
                          <a:lin ang="5400000" scaled="0"/>
                        </a:gradFill>
                        <a:latin typeface="+mn-lt"/>
                      </a:endParaRPr>
                    </a:p>
                  </a:txBody>
                  <a:tcPr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2"/>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4"/>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5"/>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6"/>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7"/>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10008"/>
                  </a:ext>
                </a:extLst>
              </a:tr>
            </a:tbl>
          </a:graphicData>
        </a:graphic>
      </p:graphicFrame>
      <p:sp>
        <p:nvSpPr>
          <p:cNvPr id="7"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7611">
                      <a:schemeClr val="tx1"/>
                    </a:gs>
                    <a:gs pos="58000">
                      <a:schemeClr val="tx1"/>
                    </a:gs>
                  </a:gsLst>
                  <a:lin ang="5400000" scaled="0"/>
                </a:gradFill>
                <a:latin typeface="+mn-lt"/>
                <a:ea typeface="+mj-ea"/>
                <a:cs typeface="+mj-cs"/>
              </a:rPr>
              <a:t>This is a content box, always </a:t>
            </a:r>
            <a:br>
              <a:rPr lang="en-US" sz="2400" dirty="0">
                <a:gradFill>
                  <a:gsLst>
                    <a:gs pos="87611">
                      <a:schemeClr val="tx1"/>
                    </a:gs>
                    <a:gs pos="58000">
                      <a:schemeClr val="tx1"/>
                    </a:gs>
                  </a:gsLst>
                  <a:lin ang="5400000" scaled="0"/>
                </a:gradFill>
                <a:latin typeface="+mn-lt"/>
                <a:ea typeface="+mj-ea"/>
                <a:cs typeface="+mj-cs"/>
              </a:rPr>
            </a:br>
            <a:r>
              <a:rPr lang="en-US" sz="2400" dirty="0">
                <a:gradFill>
                  <a:gsLst>
                    <a:gs pos="87611">
                      <a:schemeClr val="tx1"/>
                    </a:gs>
                    <a:gs pos="58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165996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a:t>Diagram with text</a:t>
            </a:r>
          </a:p>
        </p:txBody>
      </p:sp>
      <p:grpSp>
        <p:nvGrpSpPr>
          <p:cNvPr id="4" name="Group 3"/>
          <p:cNvGrpSpPr/>
          <p:nvPr/>
        </p:nvGrpSpPr>
        <p:grpSpPr>
          <a:xfrm>
            <a:off x="4023700" y="2217116"/>
            <a:ext cx="8046633" cy="4232556"/>
            <a:chOff x="914161" y="1414120"/>
            <a:chExt cx="10481380" cy="3271088"/>
          </a:xfrm>
          <a:effectLst/>
        </p:grpSpPr>
        <p:sp>
          <p:nvSpPr>
            <p:cNvPr id="5" name="Rectangle 4"/>
            <p:cNvSpPr/>
            <p:nvPr/>
          </p:nvSpPr>
          <p:spPr>
            <a:xfrm>
              <a:off x="914164" y="2951289"/>
              <a:ext cx="10462073" cy="1733919"/>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r>
                <a:rPr lang="en-US" sz="1100" dirty="0">
                  <a:gradFill>
                    <a:gsLst>
                      <a:gs pos="0">
                        <a:schemeClr val="tx1"/>
                      </a:gs>
                      <a:gs pos="100000">
                        <a:schemeClr val="tx1"/>
                      </a:gs>
                    </a:gsLst>
                    <a:lin ang="5400000" scaled="0"/>
                  </a:gradFill>
                </a:rPr>
                <a:t>Media Foundation</a:t>
              </a:r>
            </a:p>
          </p:txBody>
        </p:sp>
        <p:sp>
          <p:nvSpPr>
            <p:cNvPr id="6" name="Rectangle 5"/>
            <p:cNvSpPr/>
            <p:nvPr/>
          </p:nvSpPr>
          <p:spPr>
            <a:xfrm>
              <a:off x="914161" y="2421793"/>
              <a:ext cx="243776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Playback/Preview</a:t>
              </a:r>
            </a:p>
            <a:p>
              <a:r>
                <a:rPr lang="en-US" sz="1100" dirty="0">
                  <a:gradFill>
                    <a:gsLst>
                      <a:gs pos="0">
                        <a:srgbClr val="FFFFFF"/>
                      </a:gs>
                      <a:gs pos="100000">
                        <a:srgbClr val="FFFFFF"/>
                      </a:gs>
                    </a:gsLst>
                    <a:lin ang="5400000" scaled="0"/>
                  </a:gradFill>
                </a:rPr>
                <a:t>(Media Engine)</a:t>
              </a:r>
            </a:p>
          </p:txBody>
        </p:sp>
        <p:sp>
          <p:nvSpPr>
            <p:cNvPr id="7" name="Rectangle 6"/>
            <p:cNvSpPr/>
            <p:nvPr/>
          </p:nvSpPr>
          <p:spPr>
            <a:xfrm>
              <a:off x="914164" y="1414120"/>
              <a:ext cx="10462073" cy="432790"/>
            </a:xfrm>
            <a:prstGeom prst="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1100" dirty="0">
                  <a:gradFill>
                    <a:gsLst>
                      <a:gs pos="43363">
                        <a:srgbClr val="505050"/>
                      </a:gs>
                      <a:gs pos="71000">
                        <a:srgbClr val="505050"/>
                      </a:gs>
                    </a:gsLst>
                    <a:lin ang="5400000" scaled="0"/>
                  </a:gradFill>
                </a:rPr>
                <a:t>Windows Style App</a:t>
              </a:r>
            </a:p>
          </p:txBody>
        </p:sp>
        <p:sp>
          <p:nvSpPr>
            <p:cNvPr id="8" name="Rectangle 7"/>
            <p:cNvSpPr/>
            <p:nvPr/>
          </p:nvSpPr>
          <p:spPr>
            <a:xfrm>
              <a:off x="3453499" y="2421793"/>
              <a:ext cx="256354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Capture</a:t>
              </a:r>
            </a:p>
            <a:p>
              <a:r>
                <a:rPr lang="en-US" sz="1100" dirty="0">
                  <a:gradFill>
                    <a:gsLst>
                      <a:gs pos="0">
                        <a:srgbClr val="FFFFFF"/>
                      </a:gs>
                      <a:gs pos="100000">
                        <a:srgbClr val="FFFFFF"/>
                      </a:gs>
                    </a:gsLst>
                    <a:lin ang="5400000" scaled="0"/>
                  </a:gradFill>
                </a:rPr>
                <a:t>(Capture Engine)</a:t>
              </a:r>
            </a:p>
          </p:txBody>
        </p:sp>
        <p:sp>
          <p:nvSpPr>
            <p:cNvPr id="9" name="Rectangle 8"/>
            <p:cNvSpPr/>
            <p:nvPr/>
          </p:nvSpPr>
          <p:spPr>
            <a:xfrm>
              <a:off x="8612710" y="2421793"/>
              <a:ext cx="2763528"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Streaming</a:t>
              </a:r>
            </a:p>
            <a:p>
              <a:r>
                <a:rPr lang="en-US" sz="1100" dirty="0">
                  <a:gradFill>
                    <a:gsLst>
                      <a:gs pos="0">
                        <a:srgbClr val="FFFFFF"/>
                      </a:gs>
                      <a:gs pos="100000">
                        <a:srgbClr val="FFFFFF"/>
                      </a:gs>
                    </a:gsLst>
                    <a:lin ang="5400000" scaled="0"/>
                  </a:gradFill>
                </a:rPr>
                <a:t>(Sharing Engine)</a:t>
              </a:r>
            </a:p>
          </p:txBody>
        </p:sp>
        <p:sp>
          <p:nvSpPr>
            <p:cNvPr id="10" name="Rectangle 9"/>
            <p:cNvSpPr/>
            <p:nvPr/>
          </p:nvSpPr>
          <p:spPr>
            <a:xfrm>
              <a:off x="6097098" y="2421793"/>
              <a:ext cx="2435555" cy="474422"/>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Transcode</a:t>
              </a:r>
            </a:p>
            <a:p>
              <a:endParaRPr lang="en-US" sz="1100" dirty="0">
                <a:gradFill>
                  <a:gsLst>
                    <a:gs pos="0">
                      <a:srgbClr val="FFFFFF"/>
                    </a:gs>
                    <a:gs pos="100000">
                      <a:srgbClr val="FFFFFF"/>
                    </a:gs>
                  </a:gsLst>
                  <a:lin ang="5400000" scaled="0"/>
                </a:gradFill>
              </a:endParaRPr>
            </a:p>
          </p:txBody>
        </p:sp>
        <p:sp>
          <p:nvSpPr>
            <p:cNvPr id="11" name="Rectangle 10"/>
            <p:cNvSpPr/>
            <p:nvPr/>
          </p:nvSpPr>
          <p:spPr>
            <a:xfrm>
              <a:off x="1828323" y="3085006"/>
              <a:ext cx="1523603"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Audio/Video</a:t>
              </a:r>
            </a:p>
            <a:p>
              <a:r>
                <a:rPr lang="en-US" sz="1050" dirty="0">
                  <a:gradFill>
                    <a:gsLst>
                      <a:gs pos="5310">
                        <a:srgbClr val="000000"/>
                      </a:gs>
                      <a:gs pos="18584">
                        <a:srgbClr val="000000"/>
                      </a:gs>
                    </a:gsLst>
                    <a:lin ang="5400000" scaled="0"/>
                  </a:gradFill>
                </a:rPr>
                <a:t>Source</a:t>
              </a:r>
            </a:p>
          </p:txBody>
        </p:sp>
        <p:sp>
          <p:nvSpPr>
            <p:cNvPr id="12" name="Rectangle 11"/>
            <p:cNvSpPr/>
            <p:nvPr/>
          </p:nvSpPr>
          <p:spPr>
            <a:xfrm>
              <a:off x="3453499" y="3085006"/>
              <a:ext cx="132045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Decoder</a:t>
              </a:r>
            </a:p>
          </p:txBody>
        </p:sp>
        <p:sp>
          <p:nvSpPr>
            <p:cNvPr id="13" name="Rectangle 12"/>
            <p:cNvSpPr/>
            <p:nvPr/>
          </p:nvSpPr>
          <p:spPr>
            <a:xfrm>
              <a:off x="4860953"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Effect 1</a:t>
              </a:r>
            </a:p>
          </p:txBody>
        </p:sp>
        <p:sp>
          <p:nvSpPr>
            <p:cNvPr id="14" name="Rectangle 13"/>
            <p:cNvSpPr/>
            <p:nvPr/>
          </p:nvSpPr>
          <p:spPr>
            <a:xfrm>
              <a:off x="7313295" y="3085006"/>
              <a:ext cx="1219358"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Encoder</a:t>
              </a:r>
            </a:p>
          </p:txBody>
        </p:sp>
        <p:sp>
          <p:nvSpPr>
            <p:cNvPr id="15" name="Rectangle 14"/>
            <p:cNvSpPr/>
            <p:nvPr/>
          </p:nvSpPr>
          <p:spPr>
            <a:xfrm>
              <a:off x="6079835"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Effect N</a:t>
              </a:r>
            </a:p>
          </p:txBody>
        </p:sp>
        <p:sp>
          <p:nvSpPr>
            <p:cNvPr id="16" name="Rectangle 15"/>
            <p:cNvSpPr/>
            <p:nvPr/>
          </p:nvSpPr>
          <p:spPr>
            <a:xfrm>
              <a:off x="8612710" y="3085006"/>
              <a:ext cx="1490772"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Audio/Video</a:t>
              </a:r>
            </a:p>
            <a:p>
              <a:r>
                <a:rPr lang="en-US" sz="1050" dirty="0">
                  <a:gradFill>
                    <a:gsLst>
                      <a:gs pos="5310">
                        <a:srgbClr val="000000"/>
                      </a:gs>
                      <a:gs pos="18584">
                        <a:srgbClr val="000000"/>
                      </a:gs>
                    </a:gsLst>
                    <a:lin ang="5400000" scaled="0"/>
                  </a:gradFill>
                </a:rPr>
                <a:t>Sink</a:t>
              </a:r>
            </a:p>
          </p:txBody>
        </p:sp>
        <p:sp>
          <p:nvSpPr>
            <p:cNvPr id="17" name="Rectangle 16"/>
            <p:cNvSpPr/>
            <p:nvPr/>
          </p:nvSpPr>
          <p:spPr>
            <a:xfrm>
              <a:off x="3453499" y="3586174"/>
              <a:ext cx="132045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Decoder</a:t>
              </a:r>
            </a:p>
          </p:txBody>
        </p:sp>
        <p:sp>
          <p:nvSpPr>
            <p:cNvPr id="18" name="Rectangle 17"/>
            <p:cNvSpPr/>
            <p:nvPr/>
          </p:nvSpPr>
          <p:spPr>
            <a:xfrm>
              <a:off x="4860953"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Effect 1</a:t>
              </a:r>
            </a:p>
          </p:txBody>
        </p:sp>
        <p:sp>
          <p:nvSpPr>
            <p:cNvPr id="19" name="Rectangle 18"/>
            <p:cNvSpPr/>
            <p:nvPr/>
          </p:nvSpPr>
          <p:spPr>
            <a:xfrm>
              <a:off x="7313295" y="3586174"/>
              <a:ext cx="1219358"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Encoder</a:t>
              </a:r>
            </a:p>
          </p:txBody>
        </p:sp>
        <p:sp>
          <p:nvSpPr>
            <p:cNvPr id="20" name="Rectangle 19"/>
            <p:cNvSpPr/>
            <p:nvPr/>
          </p:nvSpPr>
          <p:spPr>
            <a:xfrm>
              <a:off x="6079835"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Effect N</a:t>
              </a:r>
            </a:p>
          </p:txBody>
        </p:sp>
        <p:sp>
          <p:nvSpPr>
            <p:cNvPr id="21" name="Rectangle 20"/>
            <p:cNvSpPr/>
            <p:nvPr/>
          </p:nvSpPr>
          <p:spPr>
            <a:xfrm>
              <a:off x="914161" y="1907826"/>
              <a:ext cx="2437765"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&lt;audio src=“…”&gt;</a:t>
              </a:r>
            </a:p>
            <a:p>
              <a:r>
                <a:rPr lang="en-US" sz="1100" dirty="0">
                  <a:gradFill>
                    <a:gsLst>
                      <a:gs pos="0">
                        <a:srgbClr val="FFFFFF"/>
                      </a:gs>
                      <a:gs pos="100000">
                        <a:srgbClr val="FFFFFF"/>
                      </a:gs>
                    </a:gsLst>
                    <a:lin ang="5400000" scaled="0"/>
                  </a:gradFill>
                </a:rPr>
                <a:t>&lt;video src=“…”&gt;</a:t>
              </a:r>
            </a:p>
          </p:txBody>
        </p:sp>
        <p:sp>
          <p:nvSpPr>
            <p:cNvPr id="22" name="Rectangle 21"/>
            <p:cNvSpPr/>
            <p:nvPr/>
          </p:nvSpPr>
          <p:spPr>
            <a:xfrm>
              <a:off x="3453499" y="1907826"/>
              <a:ext cx="7942042"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100" dirty="0">
                  <a:gradFill>
                    <a:gsLst>
                      <a:gs pos="0">
                        <a:srgbClr val="FFFFFF"/>
                      </a:gs>
                      <a:gs pos="100000">
                        <a:srgbClr val="FFFFFF"/>
                      </a:gs>
                    </a:gsLst>
                    <a:lin ang="5400000" scaled="0"/>
                  </a:gradFill>
                </a:rPr>
                <a:t>Windows Runtime (WinRT)</a:t>
              </a:r>
            </a:p>
          </p:txBody>
        </p:sp>
      </p:grpSp>
      <p:sp>
        <p:nvSpPr>
          <p:cNvPr id="2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3186">
                      <a:schemeClr val="tx1"/>
                    </a:gs>
                    <a:gs pos="54000">
                      <a:schemeClr val="tx1"/>
                    </a:gs>
                  </a:gsLst>
                  <a:lin ang="5400000" scaled="0"/>
                </a:gradFill>
                <a:latin typeface="+mn-lt"/>
                <a:ea typeface="+mj-ea"/>
                <a:cs typeface="+mj-cs"/>
              </a:rPr>
              <a:t>This is a content box, always </a:t>
            </a:r>
            <a:br>
              <a:rPr lang="en-US" sz="2400" dirty="0">
                <a:gradFill>
                  <a:gsLst>
                    <a:gs pos="83186">
                      <a:schemeClr val="tx1"/>
                    </a:gs>
                    <a:gs pos="54000">
                      <a:schemeClr val="tx1"/>
                    </a:gs>
                  </a:gsLst>
                  <a:lin ang="5400000" scaled="0"/>
                </a:gradFill>
                <a:latin typeface="+mn-lt"/>
                <a:ea typeface="+mj-ea"/>
                <a:cs typeface="+mj-cs"/>
              </a:rPr>
            </a:br>
            <a:r>
              <a:rPr lang="en-US" sz="2400" dirty="0">
                <a:gradFill>
                  <a:gsLst>
                    <a:gs pos="83186">
                      <a:schemeClr val="tx1"/>
                    </a:gs>
                    <a:gs pos="54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157143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Diagram without text </a:t>
            </a:r>
          </a:p>
        </p:txBody>
      </p:sp>
      <p:grpSp>
        <p:nvGrpSpPr>
          <p:cNvPr id="25" name="Group 24"/>
          <p:cNvGrpSpPr/>
          <p:nvPr/>
        </p:nvGrpSpPr>
        <p:grpSpPr>
          <a:xfrm>
            <a:off x="274637" y="1668482"/>
            <a:ext cx="11887202" cy="4918047"/>
            <a:chOff x="914161" y="1414120"/>
            <a:chExt cx="10481380" cy="3271088"/>
          </a:xfrm>
          <a:effectLst/>
        </p:grpSpPr>
        <p:sp>
          <p:nvSpPr>
            <p:cNvPr id="26" name="Rectangle 25"/>
            <p:cNvSpPr/>
            <p:nvPr/>
          </p:nvSpPr>
          <p:spPr>
            <a:xfrm>
              <a:off x="914164" y="2951289"/>
              <a:ext cx="10462073" cy="1733919"/>
            </a:xfrm>
            <a:prstGeom prst="rect">
              <a:avLst/>
            </a:prstGeom>
            <a:noFill/>
            <a:ln w="25400" cap="flat" cmpd="sng" algn="ctr">
              <a:solidFill>
                <a:schemeClr val="accent1"/>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Media Foundation</a:t>
              </a:r>
            </a:p>
          </p:txBody>
        </p:sp>
        <p:sp>
          <p:nvSpPr>
            <p:cNvPr id="27" name="Rectangle 26"/>
            <p:cNvSpPr/>
            <p:nvPr/>
          </p:nvSpPr>
          <p:spPr>
            <a:xfrm>
              <a:off x="914161" y="2421793"/>
              <a:ext cx="243776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Playback/Preview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(Media Engine)</a:t>
              </a:r>
            </a:p>
          </p:txBody>
        </p:sp>
        <p:sp>
          <p:nvSpPr>
            <p:cNvPr id="28" name="Rectangle 27"/>
            <p:cNvSpPr/>
            <p:nvPr/>
          </p:nvSpPr>
          <p:spPr>
            <a:xfrm>
              <a:off x="914161" y="1414120"/>
              <a:ext cx="10481380" cy="432790"/>
            </a:xfrm>
            <a:prstGeom prst="rect">
              <a:avLst/>
            </a:prstGeom>
            <a:solidFill>
              <a:schemeClr val="accent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New Windows 8 app</a:t>
              </a:r>
            </a:p>
          </p:txBody>
        </p:sp>
        <p:sp>
          <p:nvSpPr>
            <p:cNvPr id="29" name="Rectangle 28"/>
            <p:cNvSpPr/>
            <p:nvPr/>
          </p:nvSpPr>
          <p:spPr>
            <a:xfrm>
              <a:off x="3453499" y="2421793"/>
              <a:ext cx="256354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Capture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(Capture Engine)</a:t>
              </a:r>
            </a:p>
          </p:txBody>
        </p:sp>
        <p:sp>
          <p:nvSpPr>
            <p:cNvPr id="30" name="Rectangle 29"/>
            <p:cNvSpPr/>
            <p:nvPr/>
          </p:nvSpPr>
          <p:spPr>
            <a:xfrm>
              <a:off x="8632012" y="2421793"/>
              <a:ext cx="2763529"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Streaming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(Sharing Engine)</a:t>
              </a:r>
            </a:p>
          </p:txBody>
        </p:sp>
        <p:sp>
          <p:nvSpPr>
            <p:cNvPr id="31" name="Rectangle 30"/>
            <p:cNvSpPr/>
            <p:nvPr/>
          </p:nvSpPr>
          <p:spPr>
            <a:xfrm>
              <a:off x="6097098" y="2421793"/>
              <a:ext cx="2435555" cy="474422"/>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Transcode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endParaRPr>
            </a:p>
          </p:txBody>
        </p:sp>
        <p:sp>
          <p:nvSpPr>
            <p:cNvPr id="32" name="Rectangle 31"/>
            <p:cNvSpPr/>
            <p:nvPr/>
          </p:nvSpPr>
          <p:spPr>
            <a:xfrm>
              <a:off x="1828323" y="3085006"/>
              <a:ext cx="1523603"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Source</a:t>
              </a:r>
            </a:p>
          </p:txBody>
        </p:sp>
        <p:sp>
          <p:nvSpPr>
            <p:cNvPr id="33" name="Rectangle 32"/>
            <p:cNvSpPr/>
            <p:nvPr/>
          </p:nvSpPr>
          <p:spPr>
            <a:xfrm>
              <a:off x="3453499" y="3085006"/>
              <a:ext cx="132045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4" name="Rectangle 33"/>
            <p:cNvSpPr/>
            <p:nvPr/>
          </p:nvSpPr>
          <p:spPr>
            <a:xfrm>
              <a:off x="4860953"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35" name="Rectangle 34"/>
            <p:cNvSpPr/>
            <p:nvPr/>
          </p:nvSpPr>
          <p:spPr>
            <a:xfrm>
              <a:off x="7313295" y="3085006"/>
              <a:ext cx="1219358"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36" name="Rectangle 35"/>
            <p:cNvSpPr/>
            <p:nvPr/>
          </p:nvSpPr>
          <p:spPr>
            <a:xfrm>
              <a:off x="6079835"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37" name="Rectangle 36"/>
            <p:cNvSpPr/>
            <p:nvPr/>
          </p:nvSpPr>
          <p:spPr>
            <a:xfrm>
              <a:off x="8612710" y="3085006"/>
              <a:ext cx="1490772"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Sink</a:t>
              </a:r>
            </a:p>
          </p:txBody>
        </p:sp>
        <p:sp>
          <p:nvSpPr>
            <p:cNvPr id="38" name="Rectangle 37"/>
            <p:cNvSpPr/>
            <p:nvPr/>
          </p:nvSpPr>
          <p:spPr>
            <a:xfrm>
              <a:off x="3453499" y="3586174"/>
              <a:ext cx="132045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9" name="Rectangle 38"/>
            <p:cNvSpPr/>
            <p:nvPr/>
          </p:nvSpPr>
          <p:spPr>
            <a:xfrm>
              <a:off x="4860953"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40" name="Rectangle 39"/>
            <p:cNvSpPr/>
            <p:nvPr/>
          </p:nvSpPr>
          <p:spPr>
            <a:xfrm>
              <a:off x="7313295" y="3586174"/>
              <a:ext cx="1219358"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41" name="Rectangle 40"/>
            <p:cNvSpPr/>
            <p:nvPr/>
          </p:nvSpPr>
          <p:spPr>
            <a:xfrm>
              <a:off x="6079835"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42" name="Rectangle 41"/>
            <p:cNvSpPr/>
            <p:nvPr/>
          </p:nvSpPr>
          <p:spPr>
            <a:xfrm>
              <a:off x="914161" y="1907826"/>
              <a:ext cx="2437765"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&lt;audio src=“…”&gt;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&lt;video src=“…”&gt;</a:t>
              </a:r>
            </a:p>
          </p:txBody>
        </p:sp>
        <p:sp>
          <p:nvSpPr>
            <p:cNvPr id="43" name="Rectangle 42"/>
            <p:cNvSpPr/>
            <p:nvPr/>
          </p:nvSpPr>
          <p:spPr>
            <a:xfrm>
              <a:off x="3453499" y="1907826"/>
              <a:ext cx="7942042"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Windows Runtime (WinRT)</a:t>
              </a:r>
            </a:p>
          </p:txBody>
        </p:sp>
      </p:grpSp>
    </p:spTree>
    <p:extLst>
      <p:ext uri="{BB962C8B-B14F-4D97-AF65-F5344CB8AC3E}">
        <p14:creationId xmlns:p14="http://schemas.microsoft.com/office/powerpoint/2010/main" val="42426336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2299389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60211" y="4449178"/>
            <a:ext cx="1557084" cy="1161384"/>
            <a:chOff x="1270632" y="4066342"/>
            <a:chExt cx="1557305" cy="116154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979613" y="3066887"/>
            <a:ext cx="2323306" cy="373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199" spc="-51"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83939"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366390"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23294" y="5662644"/>
            <a:ext cx="1178552" cy="869636"/>
            <a:chOff x="422472" y="5641832"/>
            <a:chExt cx="1178719" cy="86976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6212" cy="169401"/>
            </a:xfrm>
            <a:prstGeom prst="rect">
              <a:avLst/>
            </a:prstGeom>
            <a:noFill/>
            <a:ln>
              <a:noFill/>
              <a:headEnd type="none" w="med" len="med"/>
              <a:tailEnd type="none" w="med" len="med"/>
            </a:ln>
          </p:spPr>
          <p:txBody>
            <a:bodyPr wrap="none" lIns="0" tIns="0" rIns="0" bIns="0" rtlCol="0">
              <a:spAutoFit/>
            </a:bodyPr>
            <a:lstStyle/>
            <a:p>
              <a:pP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808918" y="5640911"/>
            <a:ext cx="1303259" cy="888038"/>
            <a:chOff x="1818203" y="5627360"/>
            <a:chExt cx="1303444" cy="88816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318240" y="6008376"/>
            <a:ext cx="937330" cy="523904"/>
            <a:chOff x="3367254" y="5944689"/>
            <a:chExt cx="937463" cy="52397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7254" y="6299266"/>
              <a:ext cx="937463" cy="169401"/>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116164" y="3709606"/>
            <a:ext cx="1824245" cy="829261"/>
            <a:chOff x="1745850" y="3471296"/>
            <a:chExt cx="1824504" cy="829379"/>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6"/>
              <a:ext cx="1584950" cy="829379"/>
              <a:chOff x="1897721" y="3634129"/>
              <a:chExt cx="1554014" cy="813191"/>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4293"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773" y="2225489"/>
            <a:ext cx="969287" cy="742157"/>
            <a:chOff x="6554445" y="2304447"/>
            <a:chExt cx="969425" cy="74226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88203" y="851405"/>
            <a:ext cx="1568231" cy="907065"/>
            <a:chOff x="2949120" y="959884"/>
            <a:chExt cx="1537840" cy="889486"/>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55866"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431" y="1888959"/>
            <a:ext cx="1406045" cy="107228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904760"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758450" y="874889"/>
            <a:ext cx="951276" cy="883579"/>
            <a:chOff x="8929498" y="207486"/>
            <a:chExt cx="932841" cy="866456"/>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46401"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272" y="4816232"/>
            <a:ext cx="1803190" cy="722147"/>
            <a:chOff x="6271027" y="4495379"/>
            <a:chExt cx="1803446" cy="72225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1941" y="1758299"/>
            <a:ext cx="1223913" cy="1151282"/>
            <a:chOff x="9419830" y="2092834"/>
            <a:chExt cx="1200194" cy="1128970"/>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216" y="4881372"/>
            <a:ext cx="1612030" cy="657008"/>
            <a:chOff x="7903736" y="4560527"/>
            <a:chExt cx="1612259" cy="65710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35083" y="1730944"/>
            <a:ext cx="1454871" cy="1237443"/>
            <a:chOff x="847196" y="1782271"/>
            <a:chExt cx="1426677" cy="1213463"/>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38788" y="2626606"/>
              <a:ext cx="947830" cy="369128"/>
            </a:xfrm>
            <a:prstGeom prst="rect">
              <a:avLst/>
            </a:prstGeom>
            <a:no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5253" y="1869222"/>
            <a:ext cx="2627880" cy="1092021"/>
            <a:chOff x="2292772" y="1933440"/>
            <a:chExt cx="2576953" cy="1070858"/>
          </a:xfrm>
        </p:grpSpPr>
        <p:sp>
          <p:nvSpPr>
            <p:cNvPr id="33" name="TextBox 32"/>
            <p:cNvSpPr txBox="1"/>
            <p:nvPr/>
          </p:nvSpPr>
          <p:spPr>
            <a:xfrm>
              <a:off x="3447326" y="2607761"/>
              <a:ext cx="677654" cy="369127"/>
            </a:xfrm>
            <a:prstGeom prst="rect">
              <a:avLst/>
            </a:prstGeom>
            <a:solidFill>
              <a:schemeClr val="bg1"/>
            </a:solid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1167" y="4657427"/>
            <a:ext cx="1530100" cy="884152"/>
            <a:chOff x="2990926" y="4347197"/>
            <a:chExt cx="1530317" cy="884277"/>
          </a:xfrm>
        </p:grpSpPr>
        <p:grpSp>
          <p:nvGrpSpPr>
            <p:cNvPr id="86" name="Group 85"/>
            <p:cNvGrpSpPr/>
            <p:nvPr/>
          </p:nvGrpSpPr>
          <p:grpSpPr>
            <a:xfrm>
              <a:off x="2990926" y="4387664"/>
              <a:ext cx="1510747" cy="843810"/>
              <a:chOff x="4081423" y="3807102"/>
              <a:chExt cx="1481259" cy="827340"/>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7019" y="4594463"/>
            <a:ext cx="1659502" cy="943920"/>
            <a:chOff x="4356635" y="4190162"/>
            <a:chExt cx="1627341" cy="92562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743" y="724648"/>
            <a:ext cx="1717152" cy="1033450"/>
            <a:chOff x="5749613" y="729418"/>
            <a:chExt cx="1717395" cy="103359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636" y="5656618"/>
            <a:ext cx="2415810" cy="875662"/>
            <a:chOff x="4608584" y="5347831"/>
            <a:chExt cx="2416152" cy="87578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3"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9273" y="3609787"/>
            <a:ext cx="1843477" cy="856535"/>
            <a:chOff x="3147693" y="3619230"/>
            <a:chExt cx="1843738" cy="856656"/>
          </a:xfrm>
        </p:grpSpPr>
        <p:grpSp>
          <p:nvGrpSpPr>
            <p:cNvPr id="85" name="Group 84"/>
            <p:cNvGrpSpPr/>
            <p:nvPr/>
          </p:nvGrpSpPr>
          <p:grpSpPr>
            <a:xfrm>
              <a:off x="3187985" y="3644928"/>
              <a:ext cx="1803446" cy="830958"/>
              <a:chOff x="2494814" y="4523940"/>
              <a:chExt cx="1768245" cy="81473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357" y="1610206"/>
            <a:ext cx="1512285" cy="1523616"/>
            <a:chOff x="7800664" y="1490044"/>
            <a:chExt cx="1482978" cy="1494089"/>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517" y="5662316"/>
            <a:ext cx="2514923" cy="869966"/>
            <a:chOff x="7221447" y="5354337"/>
            <a:chExt cx="2515280" cy="87008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0911" y="812466"/>
            <a:ext cx="2681695" cy="945632"/>
            <a:chOff x="7474120" y="810255"/>
            <a:chExt cx="2682075" cy="94576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173346" y="4051448"/>
            <a:ext cx="858086" cy="511110"/>
            <a:chOff x="5857029" y="3812967"/>
            <a:chExt cx="858208" cy="511183"/>
          </a:xfrm>
        </p:grpSpPr>
        <p:sp>
          <p:nvSpPr>
            <p:cNvPr id="98" name="TextBox 97"/>
            <p:cNvSpPr txBox="1"/>
            <p:nvPr/>
          </p:nvSpPr>
          <p:spPr>
            <a:xfrm>
              <a:off x="5950400" y="4154749"/>
              <a:ext cx="76483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257" y="3730432"/>
            <a:ext cx="1190641" cy="990399"/>
            <a:chOff x="8064522" y="3448408"/>
            <a:chExt cx="1190810" cy="99054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938024" y="735107"/>
            <a:ext cx="1648162" cy="1023361"/>
            <a:chOff x="1276603" y="736335"/>
            <a:chExt cx="1648396" cy="1023506"/>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35004"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5822" y="3781590"/>
            <a:ext cx="2367581" cy="839910"/>
            <a:chOff x="8986224" y="3526302"/>
            <a:chExt cx="2367917" cy="84002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6511" y="5683326"/>
            <a:ext cx="2131747" cy="848955"/>
            <a:chOff x="9760366" y="4441211"/>
            <a:chExt cx="2132050" cy="84907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653" y="3686906"/>
            <a:ext cx="999554" cy="913955"/>
            <a:chOff x="6987973" y="3537607"/>
            <a:chExt cx="999696" cy="914085"/>
          </a:xfrm>
        </p:grpSpPr>
        <p:sp>
          <p:nvSpPr>
            <p:cNvPr id="158" name="TextBox 157"/>
            <p:cNvSpPr txBox="1"/>
            <p:nvPr/>
          </p:nvSpPr>
          <p:spPr>
            <a:xfrm>
              <a:off x="7117271" y="4112890"/>
              <a:ext cx="81334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677724" y="3214642"/>
            <a:ext cx="525389" cy="480943"/>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29" name="Group 228"/>
          <p:cNvGrpSpPr/>
          <p:nvPr/>
        </p:nvGrpSpPr>
        <p:grpSpPr>
          <a:xfrm>
            <a:off x="11245782" y="3214642"/>
            <a:ext cx="525389" cy="480943"/>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33"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4"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5"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6" name="TextBox 235"/>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259638"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602397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1258227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353809029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lgn="l"/>
            <a:r>
              <a:rPr lang="en-US" sz="3200" spc="-120" dirty="0">
                <a:gradFill>
                  <a:gsLst>
                    <a:gs pos="1250">
                      <a:schemeClr val="tx1"/>
                    </a:gs>
                    <a:gs pos="100000">
                      <a:schemeClr val="tx1"/>
                    </a:gs>
                  </a:gsLst>
                  <a:lin ang="5400000" scaled="0"/>
                </a:gradFill>
              </a:rPr>
              <a:t>“If you could only sense how important you are to the lives of those you meet; how important you can be to the people you may never even dream of. There is something of yourself that you leave at every meeting with another person.”</a:t>
            </a: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1800" spc="0">
                <a:gradFill>
                  <a:gsLst>
                    <a:gs pos="1250">
                      <a:srgbClr val="FFFFFF"/>
                    </a:gs>
                    <a:gs pos="100000">
                      <a:srgbClr val="FFFFFF"/>
                    </a:gs>
                  </a:gsLst>
                  <a:lin ang="5400000" scaled="0"/>
                </a:gradFill>
                <a:latin typeface="Segoe UI"/>
              </a:rPr>
              <a:t>FRED ROGERS</a:t>
            </a:r>
          </a:p>
        </p:txBody>
      </p:sp>
    </p:spTree>
    <p:extLst>
      <p:ext uri="{BB962C8B-B14F-4D97-AF65-F5344CB8AC3E}">
        <p14:creationId xmlns:p14="http://schemas.microsoft.com/office/powerpoint/2010/main" val="37176249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09949323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1274445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242852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1425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431983"/>
          </a:xfrm>
        </p:spPr>
        <p:txBody>
          <a:bodyPr/>
          <a:lstStyle/>
          <a:p>
            <a:r>
              <a:rPr lang="en-US" dirty="0"/>
              <a:t>Use this slide to list resources, white papers, </a:t>
            </a:r>
            <a:br>
              <a:rPr lang="en-US" dirty="0"/>
            </a:br>
            <a:r>
              <a:rPr lang="en-US" dirty="0"/>
              <a:t>videos and links.</a:t>
            </a:r>
          </a:p>
          <a:p>
            <a:r>
              <a:rPr lang="en-US" dirty="0"/>
              <a:t>Let attendees know their next step</a:t>
            </a:r>
            <a:br>
              <a:rPr lang="en-US" dirty="0"/>
            </a:br>
            <a:r>
              <a:rPr lang="en-US" dirty="0"/>
              <a:t>after seeing this session.</a:t>
            </a:r>
          </a:p>
          <a:p>
            <a:pPr lvl="0"/>
            <a:r>
              <a:rPr lang="en-US" dirty="0"/>
              <a:t>Re-visit Build on </a:t>
            </a:r>
            <a:r>
              <a:rPr lang="en-US" u="sng" dirty="0">
                <a:hlinkClick r:id="rId2"/>
              </a:rPr>
              <a:t>Channel 9</a:t>
            </a:r>
            <a:r>
              <a:rPr lang="en-US" dirty="0"/>
              <a:t>.</a:t>
            </a:r>
          </a:p>
          <a:p>
            <a:pPr lvl="0"/>
            <a:r>
              <a:rPr lang="en-US" dirty="0"/>
              <a:t>Continue your education at</a:t>
            </a:r>
            <a:br>
              <a:rPr lang="en-US" dirty="0"/>
            </a:br>
            <a:r>
              <a:rPr lang="en-US" u="sng" dirty="0">
                <a:hlinkClick r:id="rId3"/>
              </a:rPr>
              <a:t>Microsoft Virtual Academy</a:t>
            </a:r>
            <a:r>
              <a:rPr lang="en-US" dirty="0"/>
              <a:t> online.</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7260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663155540"/>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a:solidFill>
                  <a:schemeClr val="bg1">
                    <a:lumMod val="75000"/>
                    <a:lumOff val="25000"/>
                  </a:schemeClr>
                </a:solidFill>
              </a:rPr>
              <a:t>SAMPLE</a:t>
            </a:r>
          </a:p>
        </p:txBody>
      </p:sp>
      <p:sp>
        <p:nvSpPr>
          <p:cNvPr id="9" name="Rectangle 8"/>
          <p:cNvSpPr/>
          <p:nvPr/>
        </p:nvSpPr>
        <p:spPr bwMode="auto">
          <a:xfrm>
            <a:off x="9310616" y="298910"/>
            <a:ext cx="2854754" cy="329320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1250">
                      <a:schemeClr val="tx1"/>
                    </a:gs>
                    <a:gs pos="100000">
                      <a:schemeClr val="tx1"/>
                    </a:gs>
                  </a:gsLst>
                  <a:lin ang="5400000" scaled="0"/>
                </a:gradFill>
              </a:rPr>
              <a:t>Required Slide</a:t>
            </a:r>
          </a:p>
          <a:p>
            <a:pPr defTabSz="914099" fontAlgn="base">
              <a:spcBef>
                <a:spcPct val="0"/>
              </a:spcBef>
              <a:spcAft>
                <a:spcPct val="0"/>
              </a:spcAft>
            </a:pPr>
            <a:r>
              <a:rPr lang="en-US" sz="1200" dirty="0">
                <a:gradFill>
                  <a:gsLst>
                    <a:gs pos="1250">
                      <a:schemeClr val="tx1"/>
                    </a:gs>
                    <a:gs pos="100000">
                      <a:schemeClr val="tx1"/>
                    </a:gs>
                  </a:gsLst>
                  <a:lin ang="5400000" scaled="0"/>
                </a:gradFill>
              </a:rPr>
              <a:t>*delete this box when your slide is finalized</a:t>
            </a:r>
          </a:p>
          <a:p>
            <a:pPr defTabSz="914099" fontAlgn="base">
              <a:spcBef>
                <a:spcPct val="0"/>
              </a:spcBef>
              <a:spcAft>
                <a:spcPct val="0"/>
              </a:spcAft>
            </a:pPr>
            <a:endParaRPr lang="en-US" dirty="0">
              <a:gradFill>
                <a:gsLst>
                  <a:gs pos="1250">
                    <a:schemeClr val="tx1"/>
                  </a:gs>
                  <a:gs pos="100000">
                    <a:schemeClr val="tx1"/>
                  </a:gs>
                </a:gsLst>
                <a:lin ang="5400000" scaled="0"/>
              </a:gradFill>
            </a:endParaRPr>
          </a:p>
          <a:p>
            <a:r>
              <a:rPr lang="en-US" b="1" dirty="0">
                <a:gradFill>
                  <a:gsLst>
                    <a:gs pos="1250">
                      <a:schemeClr val="tx1"/>
                    </a:gs>
                    <a:gs pos="100000">
                      <a:schemeClr val="tx1"/>
                    </a:gs>
                  </a:gsLst>
                  <a:lin ang="5400000" scaled="0"/>
                </a:gradFill>
              </a:rPr>
              <a:t>Speakers: </a:t>
            </a:r>
            <a:r>
              <a:rPr lang="en-US" dirty="0">
                <a:gradFill>
                  <a:gsLst>
                    <a:gs pos="1250">
                      <a:schemeClr val="tx1"/>
                    </a:gs>
                    <a:gs pos="100000">
                      <a:schemeClr val="tx1"/>
                    </a:gs>
                  </a:gsLst>
                  <a:lin ang="5400000" scaled="0"/>
                </a:gradFill>
              </a:rPr>
              <a:t>This slide will be updated during the scrub process with a unique QR code. Attendees scan the QR code to access the </a:t>
            </a:r>
            <a:r>
              <a:rPr lang="en-US" dirty="0" err="1">
                <a:gradFill>
                  <a:gsLst>
                    <a:gs pos="1250">
                      <a:schemeClr val="tx1"/>
                    </a:gs>
                    <a:gs pos="100000">
                      <a:schemeClr val="tx1"/>
                    </a:gs>
                  </a:gsLst>
                  <a:lin ang="5400000" scaled="0"/>
                </a:gradFill>
              </a:rPr>
              <a:t>eval</a:t>
            </a:r>
            <a:r>
              <a:rPr lang="en-US" dirty="0">
                <a:gradFill>
                  <a:gsLst>
                    <a:gs pos="1250">
                      <a:schemeClr val="tx1"/>
                    </a:gs>
                    <a:gs pos="100000">
                      <a:schemeClr val="tx1"/>
                    </a:gs>
                  </a:gsLst>
                  <a:lin ang="5400000" scaled="0"/>
                </a:gradFill>
              </a:rPr>
              <a:t> for your session.</a:t>
            </a:r>
          </a:p>
        </p:txBody>
      </p:sp>
    </p:spTree>
    <p:extLst>
      <p:ext uri="{BB962C8B-B14F-4D97-AF65-F5344CB8AC3E}">
        <p14:creationId xmlns:p14="http://schemas.microsoft.com/office/powerpoint/2010/main" val="348724771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is an inflection point</a:t>
            </a:r>
          </a:p>
        </p:txBody>
      </p:sp>
      <p:sp>
        <p:nvSpPr>
          <p:cNvPr id="28" name="Rectangle 27"/>
          <p:cNvSpPr>
            <a:spLocks/>
          </p:cNvSpPr>
          <p:nvPr/>
        </p:nvSpPr>
        <p:spPr bwMode="auto">
          <a:xfrm>
            <a:off x="504048" y="2125857"/>
            <a:ext cx="2285676" cy="27428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Hardware </a:t>
            </a:r>
          </a:p>
          <a:p>
            <a:pPr algn="ctr" defTabSz="932364">
              <a:lnSpc>
                <a:spcPct val="90000"/>
              </a:lnSpc>
              <a:defRPr/>
            </a:pPr>
            <a:r>
              <a:rPr lang="en-US" sz="2400" spc="-50" dirty="0">
                <a:solidFill>
                  <a:prstClr val="white"/>
                </a:solidFill>
                <a:latin typeface="Segoe UI Light"/>
              </a:rPr>
              <a:t>is cheap</a:t>
            </a:r>
          </a:p>
        </p:txBody>
      </p:sp>
      <p:sp>
        <p:nvSpPr>
          <p:cNvPr id="29" name="Rectangle 28"/>
          <p:cNvSpPr>
            <a:spLocks/>
          </p:cNvSpPr>
          <p:nvPr/>
        </p:nvSpPr>
        <p:spPr bwMode="auto">
          <a:xfrm>
            <a:off x="2775990" y="2125857"/>
            <a:ext cx="2285676" cy="274281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Connectivity </a:t>
            </a:r>
          </a:p>
          <a:p>
            <a:pPr algn="ctr" defTabSz="932364">
              <a:lnSpc>
                <a:spcPct val="90000"/>
              </a:lnSpc>
              <a:defRPr/>
            </a:pPr>
            <a:r>
              <a:rPr lang="en-US" sz="2400" spc="-50" dirty="0">
                <a:solidFill>
                  <a:prstClr val="white"/>
                </a:solidFill>
                <a:latin typeface="Segoe UI Light"/>
              </a:rPr>
              <a:t>is pervasive</a:t>
            </a:r>
          </a:p>
        </p:txBody>
      </p:sp>
      <p:sp>
        <p:nvSpPr>
          <p:cNvPr id="30" name="Rectangle 29"/>
          <p:cNvSpPr>
            <a:spLocks/>
          </p:cNvSpPr>
          <p:nvPr/>
        </p:nvSpPr>
        <p:spPr bwMode="auto">
          <a:xfrm>
            <a:off x="5047933" y="2125857"/>
            <a:ext cx="2285676" cy="274281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Development </a:t>
            </a:r>
          </a:p>
          <a:p>
            <a:pPr algn="ctr" defTabSz="932364">
              <a:lnSpc>
                <a:spcPct val="90000"/>
              </a:lnSpc>
              <a:defRPr/>
            </a:pPr>
            <a:r>
              <a:rPr lang="en-US" sz="2400" spc="-50" dirty="0">
                <a:solidFill>
                  <a:prstClr val="white"/>
                </a:solidFill>
                <a:latin typeface="Segoe UI Light"/>
              </a:rPr>
              <a:t>is easier</a:t>
            </a:r>
          </a:p>
        </p:txBody>
      </p:sp>
      <p:sp>
        <p:nvSpPr>
          <p:cNvPr id="31" name="Rectangle 30"/>
          <p:cNvSpPr>
            <a:spLocks/>
          </p:cNvSpPr>
          <p:nvPr/>
        </p:nvSpPr>
        <p:spPr bwMode="auto">
          <a:xfrm>
            <a:off x="9570561" y="2125857"/>
            <a:ext cx="2285676" cy="274281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Huge benefits </a:t>
            </a:r>
          </a:p>
          <a:p>
            <a:pPr algn="ctr" defTabSz="932364">
              <a:lnSpc>
                <a:spcPct val="90000"/>
              </a:lnSpc>
              <a:defRPr/>
            </a:pPr>
            <a:r>
              <a:rPr lang="en-US" sz="2400" spc="-50" dirty="0">
                <a:solidFill>
                  <a:prstClr val="white"/>
                </a:solidFill>
                <a:latin typeface="Segoe UI Light"/>
              </a:rPr>
              <a:t>fuel demands</a:t>
            </a:r>
          </a:p>
        </p:txBody>
      </p:sp>
      <p:sp>
        <p:nvSpPr>
          <p:cNvPr id="32" name="Rectangle 31"/>
          <p:cNvSpPr>
            <a:spLocks/>
          </p:cNvSpPr>
          <p:nvPr/>
        </p:nvSpPr>
        <p:spPr bwMode="auto">
          <a:xfrm>
            <a:off x="7332663" y="2125857"/>
            <a:ext cx="2285676" cy="274281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a:solidFill>
                  <a:prstClr val="white"/>
                </a:solidFill>
                <a:latin typeface="Segoe UI Light"/>
              </a:rPr>
              <a:t>New Innovative Scenarios</a:t>
            </a:r>
            <a:endParaRPr lang="en-US" sz="2400" spc="-50" dirty="0">
              <a:solidFill>
                <a:prstClr val="white"/>
              </a:solidFill>
              <a:latin typeface="Segoe UI Light"/>
            </a:endParaRPr>
          </a:p>
        </p:txBody>
      </p:sp>
      <p:sp>
        <p:nvSpPr>
          <p:cNvPr id="33" name="Donut 305"/>
          <p:cNvSpPr>
            <a:spLocks noChangeAspect="1"/>
          </p:cNvSpPr>
          <p:nvPr/>
        </p:nvSpPr>
        <p:spPr bwMode="auto">
          <a:xfrm>
            <a:off x="2991320" y="2433417"/>
            <a:ext cx="1695072" cy="1073950"/>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a:spLocks noChangeAspect="1"/>
          </p:cNvSpPr>
          <p:nvPr/>
        </p:nvSpPr>
        <p:spPr bwMode="auto">
          <a:xfrm>
            <a:off x="10172263" y="2433416"/>
            <a:ext cx="1264995" cy="865611"/>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362"/>
          <p:cNvSpPr>
            <a:spLocks noChangeAspect="1"/>
          </p:cNvSpPr>
          <p:nvPr/>
        </p:nvSpPr>
        <p:spPr bwMode="auto">
          <a:xfrm rot="19207886">
            <a:off x="5944320" y="2276036"/>
            <a:ext cx="665093" cy="1188551"/>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nvGrpSpPr>
          <p:cNvPr id="36" name="Group 35"/>
          <p:cNvGrpSpPr/>
          <p:nvPr/>
        </p:nvGrpSpPr>
        <p:grpSpPr>
          <a:xfrm>
            <a:off x="798153" y="2724949"/>
            <a:ext cx="1591588" cy="492911"/>
            <a:chOff x="2549163" y="1542688"/>
            <a:chExt cx="2388735" cy="739785"/>
          </a:xfrm>
          <a:solidFill>
            <a:schemeClr val="bg1"/>
          </a:solidFill>
        </p:grpSpPr>
        <p:sp>
          <p:nvSpPr>
            <p:cNvPr id="37"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224">
                <a:defRPr/>
              </a:pPr>
              <a:endParaRPr lang="en-US" sz="1599" kern="0" dirty="0">
                <a:solidFill>
                  <a:srgbClr val="B4A0FF"/>
                </a:solidFill>
                <a:latin typeface="Segoe"/>
              </a:endParaRPr>
            </a:p>
          </p:txBody>
        </p:sp>
        <p:sp>
          <p:nvSpPr>
            <p:cNvPr id="38"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pc="-135" dirty="0">
                <a:gradFill>
                  <a:gsLst>
                    <a:gs pos="0">
                      <a:srgbClr val="FFFFFF"/>
                    </a:gs>
                    <a:gs pos="100000">
                      <a:srgbClr val="FFFFFF"/>
                    </a:gs>
                  </a:gsLst>
                  <a:lin ang="5400000" scaled="0"/>
                </a:gradFill>
                <a:latin typeface="Segoe Light" pitchFamily="34" charset="0"/>
              </a:endParaRPr>
            </a:p>
          </p:txBody>
        </p:sp>
      </p:grpSp>
      <p:grpSp>
        <p:nvGrpSpPr>
          <p:cNvPr id="40" name="Group 39"/>
          <p:cNvGrpSpPr>
            <a:grpSpLocks noChangeAspect="1"/>
          </p:cNvGrpSpPr>
          <p:nvPr/>
        </p:nvGrpSpPr>
        <p:grpSpPr>
          <a:xfrm>
            <a:off x="8027681" y="2356126"/>
            <a:ext cx="848811" cy="1133466"/>
            <a:chOff x="10036997" y="2439550"/>
            <a:chExt cx="436467" cy="582841"/>
          </a:xfrm>
          <a:solidFill>
            <a:schemeClr val="bg1"/>
          </a:solidFill>
        </p:grpSpPr>
        <p:sp>
          <p:nvSpPr>
            <p:cNvPr id="41" name="Freeform 40"/>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10093777" y="2484194"/>
              <a:ext cx="242663" cy="458557"/>
              <a:chOff x="9906038" y="2563229"/>
              <a:chExt cx="203686" cy="384903"/>
            </a:xfrm>
            <a:grpFill/>
          </p:grpSpPr>
          <p:grpSp>
            <p:nvGrpSpPr>
              <p:cNvPr id="43" name="Group 42"/>
              <p:cNvGrpSpPr/>
              <p:nvPr/>
            </p:nvGrpSpPr>
            <p:grpSpPr>
              <a:xfrm>
                <a:off x="10025141" y="2807959"/>
                <a:ext cx="84583" cy="51677"/>
                <a:chOff x="10495146" y="2518585"/>
                <a:chExt cx="329564" cy="201352"/>
              </a:xfrm>
              <a:grpFill/>
            </p:grpSpPr>
            <p:sp>
              <p:nvSpPr>
                <p:cNvPr id="6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2"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sp>
            <p:nvSpPr>
              <p:cNvPr id="44" name="Freeform 43"/>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sz="1599" dirty="0">
                  <a:solidFill>
                    <a:srgbClr val="404040"/>
                  </a:solidFill>
                  <a:latin typeface="Segoe UI"/>
                </a:endParaRPr>
              </a:p>
            </p:txBody>
          </p:sp>
          <p:sp>
            <p:nvSpPr>
              <p:cNvPr id="45"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9907172" y="2794022"/>
                <a:ext cx="89907" cy="78744"/>
                <a:chOff x="4225429" y="1222164"/>
                <a:chExt cx="1460899" cy="1221232"/>
              </a:xfrm>
              <a:grpFill/>
            </p:grpSpPr>
            <p:sp>
              <p:nvSpPr>
                <p:cNvPr id="52" name="Rounded Rectangle 51"/>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ounded Rectangle 55"/>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rot="20781386">
                  <a:off x="5409524" y="1586085"/>
                  <a:ext cx="276804" cy="467545"/>
                  <a:chOff x="6199773" y="1569838"/>
                  <a:chExt cx="276804" cy="467545"/>
                </a:xfrm>
                <a:grpFill/>
              </p:grpSpPr>
              <p:sp>
                <p:nvSpPr>
                  <p:cNvPr id="61" name="Rectangle 60"/>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6199773" y="1764545"/>
                    <a:ext cx="99173" cy="272838"/>
                    <a:chOff x="5426382" y="1788525"/>
                    <a:chExt cx="99173" cy="272838"/>
                  </a:xfrm>
                  <a:grpFill/>
                </p:grpSpPr>
                <p:sp>
                  <p:nvSpPr>
                    <p:cNvPr id="67" name="Rectangle 66"/>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Diagonal Stripe 67"/>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4" name="Group 63"/>
                  <p:cNvGrpSpPr/>
                  <p:nvPr/>
                </p:nvGrpSpPr>
                <p:grpSpPr>
                  <a:xfrm flipH="1">
                    <a:off x="6377404" y="1764545"/>
                    <a:ext cx="99173" cy="272838"/>
                    <a:chOff x="5426382" y="1788525"/>
                    <a:chExt cx="99173" cy="272838"/>
                  </a:xfrm>
                  <a:grpFill/>
                </p:grpSpPr>
                <p:sp>
                  <p:nvSpPr>
                    <p:cNvPr id="65" name="Rectangle 6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Diagonal Stripe 6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0" name="Oval 59"/>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p:cNvGrpSpPr/>
              <p:nvPr/>
            </p:nvGrpSpPr>
            <p:grpSpPr>
              <a:xfrm>
                <a:off x="10025141" y="2670640"/>
                <a:ext cx="84583" cy="51677"/>
                <a:chOff x="10495146" y="2518585"/>
                <a:chExt cx="329564" cy="201352"/>
              </a:xfrm>
              <a:grpFill/>
            </p:grpSpPr>
            <p:sp>
              <p:nvSpPr>
                <p:cNvPr id="4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1"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grpSp>
      </p:grpSp>
    </p:spTree>
    <p:extLst>
      <p:ext uri="{BB962C8B-B14F-4D97-AF65-F5344CB8AC3E}">
        <p14:creationId xmlns:p14="http://schemas.microsoft.com/office/powerpoint/2010/main" val="135722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fill="hold"/>
                                        <p:tgtEl>
                                          <p:spTgt spid="28"/>
                                        </p:tgtEl>
                                        <p:attrNameLst>
                                          <p:attrName>ppt_x</p:attrName>
                                        </p:attrNameLst>
                                      </p:cBhvr>
                                      <p:tavLst>
                                        <p:tav tm="0">
                                          <p:val>
                                            <p:strVal val="#ppt_x"/>
                                          </p:val>
                                        </p:tav>
                                        <p:tav tm="100000">
                                          <p:val>
                                            <p:strVal val="#ppt_x"/>
                                          </p:val>
                                        </p:tav>
                                      </p:tavLst>
                                    </p:anim>
                                    <p:anim calcmode="lin" valueType="num">
                                      <p:cBhvr additive="base">
                                        <p:cTn id="8" dur="1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500" fill="hold"/>
                                        <p:tgtEl>
                                          <p:spTgt spid="30"/>
                                        </p:tgtEl>
                                        <p:attrNameLst>
                                          <p:attrName>ppt_x</p:attrName>
                                        </p:attrNameLst>
                                      </p:cBhvr>
                                      <p:tavLst>
                                        <p:tav tm="0">
                                          <p:val>
                                            <p:strVal val="#ppt_x"/>
                                          </p:val>
                                        </p:tav>
                                        <p:tav tm="100000">
                                          <p:val>
                                            <p:strVal val="#ppt_x"/>
                                          </p:val>
                                        </p:tav>
                                      </p:tavLst>
                                    </p:anim>
                                    <p:anim calcmode="lin" valueType="num">
                                      <p:cBhvr additive="base">
                                        <p:cTn id="16" dur="1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ppt_x"/>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ppt_x"/>
                                          </p:val>
                                        </p:tav>
                                        <p:tav tm="100000">
                                          <p:val>
                                            <p:strVal val="#ppt_x"/>
                                          </p:val>
                                        </p:tav>
                                      </p:tavLst>
                                    </p:anim>
                                    <p:anim calcmode="lin" valueType="num">
                                      <p:cBhvr additive="base">
                                        <p:cTn id="24"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63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181862"/>
          </a:xfrm>
        </p:spPr>
        <p:txBody>
          <a:bodyPr/>
          <a:lstStyle/>
          <a:p>
            <a:r>
              <a:rPr lang="en-US" dirty="0"/>
              <a:t>Microsoft Azure IoT</a:t>
            </a:r>
          </a:p>
        </p:txBody>
      </p:sp>
    </p:spTree>
    <p:extLst>
      <p:ext uri="{BB962C8B-B14F-4D97-AF65-F5344CB8AC3E}">
        <p14:creationId xmlns:p14="http://schemas.microsoft.com/office/powerpoint/2010/main" val="126123404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482</TotalTime>
  <Words>5443</Words>
  <Application>Microsoft Office PowerPoint</Application>
  <PresentationFormat>Custom</PresentationFormat>
  <Paragraphs>1029</Paragraphs>
  <Slides>80</Slides>
  <Notes>60</Notes>
  <HiddenSlides>11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80</vt:i4>
      </vt:variant>
    </vt:vector>
  </HeadingPairs>
  <TitlesOfParts>
    <vt:vector size="94" baseType="lpstr">
      <vt:lpstr>MS PGothic</vt:lpstr>
      <vt:lpstr>Arial</vt:lpstr>
      <vt:lpstr>Arial Unicode MS</vt:lpstr>
      <vt:lpstr>Calibri</vt:lpstr>
      <vt:lpstr>Consolas</vt:lpstr>
      <vt:lpstr>Segoe</vt:lpstr>
      <vt:lpstr>Segoe Light</vt:lpstr>
      <vt:lpstr>Segoe UI</vt:lpstr>
      <vt:lpstr>Segoe UI Light</vt:lpstr>
      <vt:lpstr>Segoe UI Semibold</vt:lpstr>
      <vt:lpstr>Segoe UI Semilight</vt:lpstr>
      <vt:lpstr>Wingdings</vt:lpstr>
      <vt:lpstr>5-30721_Build_2016_Template_Light</vt:lpstr>
      <vt:lpstr>5-30721_Build_2016_Template_Dark</vt:lpstr>
      <vt:lpstr>DRAFT</vt:lpstr>
      <vt:lpstr>Presentation Notes</vt:lpstr>
      <vt:lpstr>PowerPoint Presentation</vt:lpstr>
      <vt:lpstr>Introduction to Microsoft Azure IoT with Windows 10 IoT Core</vt:lpstr>
      <vt:lpstr>Disruptive Forces Enabling IoT</vt:lpstr>
      <vt:lpstr>IoT is gaining momentum</vt:lpstr>
      <vt:lpstr>PowerPoint Presentation</vt:lpstr>
      <vt:lpstr>IoT is an inflection point</vt:lpstr>
      <vt:lpstr>Microsoft Azure IoT</vt:lpstr>
      <vt:lpstr>Bee’s Hive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Remote Monitoring</vt:lpstr>
      <vt:lpstr>Accelerate time to value with preconfigured solutions</vt:lpstr>
      <vt:lpstr>PowerPoint Presentation</vt:lpstr>
      <vt:lpstr>PowerPoint Presentation</vt:lpstr>
      <vt:lpstr>PowerPoint Presentation</vt:lpstr>
      <vt:lpstr>https://azure.microsoft.com/solutions/iot-suite/</vt:lpstr>
      <vt:lpstr>GHI FEZ HAT</vt:lpstr>
      <vt:lpstr>Lab Setup</vt:lpstr>
      <vt:lpstr>Alternative approach</vt:lpstr>
      <vt:lpstr>IoT Lab modules</vt:lpstr>
      <vt:lpstr>Lab</vt:lpstr>
      <vt:lpstr>Checkpoint 1</vt:lpstr>
      <vt:lpstr>Checkpoint 2</vt:lpstr>
      <vt:lpstr>Checkpoint 3</vt:lpstr>
      <vt:lpstr>Wrap-up</vt:lpstr>
      <vt:lpstr>PowerPoint Presentation</vt:lpstr>
      <vt:lpstr>Where can I find imagery?</vt:lpstr>
      <vt:lpstr>Preferred text layout (no bullets)</vt:lpstr>
      <vt:lpstr>Preferred text layout (no bullets)</vt:lpstr>
      <vt:lpstr>Adjusting list levels</vt:lpstr>
      <vt:lpstr>Bullet points layout with subtitle Subtitle</vt:lpstr>
      <vt:lpstr>Slide palette info</vt:lpstr>
      <vt:lpstr>Charts</vt:lpstr>
      <vt:lpstr>Charts</vt:lpstr>
      <vt:lpstr>Table</vt:lpstr>
      <vt:lpstr>Diagram with text</vt:lpstr>
      <vt:lpstr>Diagram without text </vt:lpstr>
      <vt:lpstr>Video</vt:lpstr>
      <vt:lpstr>Demo</vt:lpstr>
      <vt:lpstr>Photo layout 1</vt:lpstr>
      <vt:lpstr>Microsoft brand guidelines</vt:lpstr>
      <vt:lpstr>Section title</vt:lpstr>
      <vt:lpstr>Section title</vt:lpstr>
      <vt:lpstr>“If you could only sense how important you are to the lives of those you meet; how important you can be to the people you may never even dream of. There is something of yourself that you leave at every meeting with another person.”</vt:lpstr>
      <vt:lpstr>Software code slide</vt:lpstr>
      <vt:lpstr>Notes (hidden)</vt:lpstr>
      <vt:lpstr>Call to Action</vt:lpstr>
      <vt:lpstr>Please Complete An Evaluation Form Your input is important!</vt:lpstr>
      <vt:lpstr>Evaluate this session</vt:lpstr>
      <vt:lpstr>PowerPoint Presentation</vt:lpstr>
      <vt:lpstr>Presentation title  goes here</vt:lpstr>
      <vt:lpstr>Preferred text layout (no bullets)</vt:lpstr>
      <vt:lpstr>Bullet points layout with subtitle Subtitle</vt:lpstr>
      <vt:lpstr>Slide palette info</vt:lpstr>
      <vt:lpstr>Charts</vt:lpstr>
      <vt:lpstr>Charts</vt:lpstr>
      <vt:lpstr>Table</vt:lpstr>
      <vt:lpstr>Diagram with text</vt:lpstr>
      <vt:lpstr>Diagram without text </vt:lpstr>
      <vt:lpstr>Video</vt:lpstr>
      <vt:lpstr>Demo</vt:lpstr>
      <vt:lpstr>Photo layout 1</vt:lpstr>
      <vt:lpstr>“If you could only sense how important you are to the lives of those you meet; how important you can be to the people you may never even dream of. There is something of yourself that you leave at every meeting with another person.”</vt:lpstr>
      <vt:lpstr>Section title</vt:lpstr>
      <vt:lpstr>Section title</vt:lpstr>
      <vt:lpstr>Software code slide</vt:lpstr>
      <vt:lpstr>Notes (hidden)</vt:lpstr>
      <vt:lpstr>Call to Action</vt:lpstr>
      <vt:lpstr>Please Complete An Evaluation Form Your input is important!</vt:lpstr>
      <vt:lpstr>Evaluate this session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48</cp:revision>
  <dcterms:created xsi:type="dcterms:W3CDTF">2016-03-14T17:09:14Z</dcterms:created>
  <dcterms:modified xsi:type="dcterms:W3CDTF">2016-03-16T23:53:36Z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